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3" r:id="rId3"/>
  </p:sldMasterIdLst>
  <p:notesMasterIdLst>
    <p:notesMasterId r:id="rId21"/>
  </p:notesMasterIdLst>
  <p:handoutMasterIdLst>
    <p:handoutMasterId r:id="rId22"/>
  </p:handoutMasterIdLst>
  <p:sldIdLst>
    <p:sldId id="257" r:id="rId4"/>
    <p:sldId id="284" r:id="rId5"/>
    <p:sldId id="278" r:id="rId6"/>
    <p:sldId id="279" r:id="rId7"/>
    <p:sldId id="297" r:id="rId8"/>
    <p:sldId id="263" r:id="rId9"/>
    <p:sldId id="320" r:id="rId10"/>
    <p:sldId id="334" r:id="rId11"/>
    <p:sldId id="332" r:id="rId12"/>
    <p:sldId id="335" r:id="rId13"/>
    <p:sldId id="339" r:id="rId14"/>
    <p:sldId id="333" r:id="rId15"/>
    <p:sldId id="336" r:id="rId16"/>
    <p:sldId id="338" r:id="rId17"/>
    <p:sldId id="337" r:id="rId18"/>
    <p:sldId id="266" r:id="rId19"/>
    <p:sldId id="296" r:id="rId20"/>
  </p:sldIdLst>
  <p:sldSz cx="9144000" cy="6858000" type="screen4x3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0" autoAdjust="0"/>
  </p:normalViewPr>
  <p:slideViewPr>
    <p:cSldViewPr>
      <p:cViewPr>
        <p:scale>
          <a:sx n="96" d="100"/>
          <a:sy n="96" d="100"/>
        </p:scale>
        <p:origin x="-581" y="2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43" tIns="49521" rIns="99043" bIns="4952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1651"/>
          </a:xfrm>
          <a:prstGeom prst="rect">
            <a:avLst/>
          </a:prstGeom>
        </p:spPr>
        <p:txBody>
          <a:bodyPr vert="horz" lIns="99043" tIns="49521" rIns="99043" bIns="49521" rtlCol="0"/>
          <a:lstStyle>
            <a:lvl1pPr algn="r">
              <a:defRPr sz="1300"/>
            </a:lvl1pPr>
          </a:lstStyle>
          <a:p>
            <a:fld id="{D2AE9494-0773-4980-A745-7BAC811E1917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43" tIns="49521" rIns="99043" bIns="4952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9043" tIns="49521" rIns="99043" bIns="49521" rtlCol="0" anchor="b"/>
          <a:lstStyle>
            <a:lvl1pPr algn="r">
              <a:defRPr sz="1300"/>
            </a:lvl1pPr>
          </a:lstStyle>
          <a:p>
            <a:fld id="{5881DEFD-41C6-4395-BFE9-4B61F7764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66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43" tIns="49521" rIns="99043" bIns="4952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651"/>
          </a:xfrm>
          <a:prstGeom prst="rect">
            <a:avLst/>
          </a:prstGeom>
        </p:spPr>
        <p:txBody>
          <a:bodyPr vert="horz" lIns="99043" tIns="49521" rIns="99043" bIns="49521" rtlCol="0"/>
          <a:lstStyle>
            <a:lvl1pPr algn="r">
              <a:defRPr sz="1300"/>
            </a:lvl1pPr>
          </a:lstStyle>
          <a:p>
            <a:fld id="{5262765D-2608-4CC7-B19E-7437B7803E5D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3" tIns="49521" rIns="99043" bIns="495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43" tIns="49521" rIns="99043" bIns="4952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43" tIns="49521" rIns="99043" bIns="4952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9043" tIns="49521" rIns="99043" bIns="49521" rtlCol="0" anchor="b"/>
          <a:lstStyle>
            <a:lvl1pPr algn="r">
              <a:defRPr sz="1300"/>
            </a:lvl1pPr>
          </a:lstStyle>
          <a:p>
            <a:fld id="{F98F1F41-D346-4632-AC02-3FD764A81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0CBF6-C2E0-4C81-825C-0DF6521AD10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75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7834" y="4860688"/>
            <a:ext cx="6944642" cy="51165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0CBF6-C2E0-4C81-825C-0DF6521AD10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7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860690"/>
            <a:ext cx="5681980" cy="4952951"/>
          </a:xfrm>
        </p:spPr>
        <p:txBody>
          <a:bodyPr/>
          <a:lstStyle/>
          <a:p>
            <a:pPr marL="182233" indent="-18223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b="0" baseline="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6068B-FD85-4436-A1DF-810542C10F7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9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860690"/>
            <a:ext cx="5681980" cy="4952951"/>
          </a:xfrm>
        </p:spPr>
        <p:txBody>
          <a:bodyPr/>
          <a:lstStyle/>
          <a:p>
            <a:pPr marL="182233" indent="-18223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b="0" baseline="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6068B-FD85-4436-A1DF-810542C10F7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91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860690"/>
            <a:ext cx="5681980" cy="4952951"/>
          </a:xfrm>
        </p:spPr>
        <p:txBody>
          <a:bodyPr/>
          <a:lstStyle/>
          <a:p>
            <a:pPr marL="182233" indent="-18223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b="0" baseline="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6068B-FD85-4436-A1DF-810542C10F7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91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7834" y="4860688"/>
            <a:ext cx="6944642" cy="51165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0CBF6-C2E0-4C81-825C-0DF6521AD10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75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7834" y="4860688"/>
            <a:ext cx="6944642" cy="51165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0CBF6-C2E0-4C81-825C-0DF6521AD10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75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7834" y="4860688"/>
            <a:ext cx="6944642" cy="51165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0CBF6-C2E0-4C81-825C-0DF6521AD10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75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7834" y="4860688"/>
            <a:ext cx="6944642" cy="51165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0CBF6-C2E0-4C81-825C-0DF6521AD10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75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7834" y="4860688"/>
            <a:ext cx="6944642" cy="51165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0CBF6-C2E0-4C81-825C-0DF6521AD10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7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C2A9-80E4-4E0D-AF60-C8F43984D3B4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B729-50A4-46BA-86F8-ED61BF682D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2300" y="342900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2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C2A9-80E4-4E0D-AF60-C8F43984D3B4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B729-50A4-46BA-86F8-ED61BF682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C2A9-80E4-4E0D-AF60-C8F43984D3B4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B729-50A4-46BA-86F8-ED61BF682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7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533400"/>
            <a:ext cx="44958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533400"/>
            <a:ext cx="4495800" cy="4191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9378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21760"/>
            <a:ext cx="7772400" cy="1362075"/>
          </a:xfrm>
        </p:spPr>
        <p:txBody>
          <a:bodyPr anchor="t">
            <a:normAutofit/>
          </a:bodyPr>
          <a:lstStyle>
            <a:lvl1pPr algn="ctr">
              <a:defRPr sz="2800" b="1" i="0" cap="none">
                <a:solidFill>
                  <a:schemeClr val="bg1"/>
                </a:solidFill>
                <a:latin typeface="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402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254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18" y="86747"/>
            <a:ext cx="8229600" cy="802971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9766" y="664249"/>
            <a:ext cx="7352256" cy="914400"/>
          </a:xfrm>
        </p:spPr>
        <p:txBody>
          <a:bodyPr/>
          <a:lstStyle>
            <a:lvl1pPr marL="0" indent="0" algn="ctr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2180312" y="2104634"/>
            <a:ext cx="4708525" cy="2266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04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457200"/>
            <a:ext cx="44958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251" y="457200"/>
            <a:ext cx="44958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92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C2A9-80E4-4E0D-AF60-C8F43984D3B4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B729-50A4-46BA-86F8-ED61BF682D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2300" y="342900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61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C2A9-80E4-4E0D-AF60-C8F43984D3B4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B729-50A4-46BA-86F8-ED61BF682D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465" y="6212018"/>
            <a:ext cx="432335" cy="56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6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C2A9-80E4-4E0D-AF60-C8F43984D3B4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B729-50A4-46BA-86F8-ED61BF682D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454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C2A9-80E4-4E0D-AF60-C8F43984D3B4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B729-50A4-46BA-86F8-ED61BF682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C2A9-80E4-4E0D-AF60-C8F43984D3B4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B729-50A4-46BA-86F8-ED61BF682D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465" y="6212018"/>
            <a:ext cx="432335" cy="56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1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C2A9-80E4-4E0D-AF60-C8F43984D3B4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B729-50A4-46BA-86F8-ED61BF682D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2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C2A9-80E4-4E0D-AF60-C8F43984D3B4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B729-50A4-46BA-86F8-ED61BF682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3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C2A9-80E4-4E0D-AF60-C8F43984D3B4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B729-50A4-46BA-86F8-ED61BF682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C2A9-80E4-4E0D-AF60-C8F43984D3B4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B729-50A4-46BA-86F8-ED61BF682D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11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C2A9-80E4-4E0D-AF60-C8F43984D3B4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B729-50A4-46BA-86F8-ED61BF682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0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C2A9-80E4-4E0D-AF60-C8F43984D3B4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B729-50A4-46BA-86F8-ED61BF682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47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C2A9-80E4-4E0D-AF60-C8F43984D3B4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B729-50A4-46BA-86F8-ED61BF682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0" y="533400"/>
            <a:ext cx="4495800" cy="4191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533400"/>
            <a:ext cx="44958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533400"/>
            <a:ext cx="44958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533400"/>
            <a:ext cx="4495800" cy="4191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0892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21760"/>
            <a:ext cx="7772400" cy="1362075"/>
          </a:xfrm>
        </p:spPr>
        <p:txBody>
          <a:bodyPr anchor="t">
            <a:normAutofit/>
          </a:bodyPr>
          <a:lstStyle>
            <a:lvl1pPr algn="ctr">
              <a:defRPr sz="2800" b="1" i="0" cap="none">
                <a:solidFill>
                  <a:schemeClr val="bg1"/>
                </a:solidFill>
                <a:latin typeface="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402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763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C2A9-80E4-4E0D-AF60-C8F43984D3B4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B729-50A4-46BA-86F8-ED61BF682D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13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4495800" cy="3962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495800" cy="1714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705100"/>
            <a:ext cx="44958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01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44958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762000"/>
            <a:ext cx="44958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1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550E9-7797-4ADC-8852-BBCF8257D49A}" type="datetimeFigureOut">
              <a:rPr lang="en-US" smtClean="0">
                <a:solidFill>
                  <a:prstClr val="black"/>
                </a:solidFill>
              </a:rPr>
              <a:pPr/>
              <a:t>7/16/2015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9DCB0E-EEE0-4163-9019-34D6CCE883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7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p:transition spd="slow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550E9-7797-4ADC-8852-BBCF8257D49A}" type="datetimeFigureOut">
              <a:rPr lang="en-US" smtClean="0">
                <a:solidFill>
                  <a:prstClr val="black"/>
                </a:solidFill>
              </a:rPr>
              <a:pPr/>
              <a:t>7/16/2015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9DCB0E-EEE0-4163-9019-34D6CCE883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7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p:transition spd="slow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550E9-7797-4ADC-8852-BBCF8257D49A}" type="datetimeFigureOut">
              <a:rPr lang="en-US" smtClean="0">
                <a:solidFill>
                  <a:prstClr val="black"/>
                </a:solidFill>
              </a:rPr>
              <a:pPr/>
              <a:t>7/16/2015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9DCB0E-EEE0-4163-9019-34D6CCE883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p:transition spd="slow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550E9-7797-4ADC-8852-BBCF8257D49A}" type="datetimeFigureOut">
              <a:rPr lang="en-US" smtClean="0">
                <a:solidFill>
                  <a:prstClr val="black"/>
                </a:solidFill>
              </a:rPr>
              <a:pPr/>
              <a:t>7/16/2015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9DCB0E-EEE0-4163-9019-34D6CCE883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6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p:transition spd="slow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550E9-7797-4ADC-8852-BBCF8257D49A}" type="datetimeFigureOut">
              <a:rPr lang="en-US" smtClean="0">
                <a:solidFill>
                  <a:prstClr val="black"/>
                </a:solidFill>
              </a:rPr>
              <a:pPr/>
              <a:t>7/16/2015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9DCB0E-EEE0-4163-9019-34D6CCE883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p:transition spd="slow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550E9-7797-4ADC-8852-BBCF8257D49A}" type="datetimeFigureOut">
              <a:rPr lang="en-US" smtClean="0">
                <a:solidFill>
                  <a:prstClr val="black"/>
                </a:solidFill>
              </a:rPr>
              <a:pPr/>
              <a:t>7/16/2015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9DCB0E-EEE0-4163-9019-34D6CCE883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4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p:transition spd="slow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550E9-7797-4ADC-8852-BBCF8257D49A}" type="datetimeFigureOut">
              <a:rPr lang="en-US" smtClean="0">
                <a:solidFill>
                  <a:prstClr val="black"/>
                </a:solidFill>
              </a:rPr>
              <a:pPr/>
              <a:t>7/16/2015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9DCB0E-EEE0-4163-9019-34D6CCE883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p:transition spd="slow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550E9-7797-4ADC-8852-BBCF8257D49A}" type="datetimeFigureOut">
              <a:rPr lang="en-US" smtClean="0">
                <a:solidFill>
                  <a:prstClr val="black"/>
                </a:solidFill>
              </a:rPr>
              <a:pPr/>
              <a:t>7/16/2015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9DCB0E-EEE0-4163-9019-34D6CCE883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0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C2A9-80E4-4E0D-AF60-C8F43984D3B4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B729-50A4-46BA-86F8-ED61BF682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550E9-7797-4ADC-8852-BBCF8257D49A}" type="datetimeFigureOut">
              <a:rPr lang="en-US" smtClean="0">
                <a:solidFill>
                  <a:prstClr val="black"/>
                </a:solidFill>
              </a:rPr>
              <a:pPr/>
              <a:t>7/16/2015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9DCB0E-EEE0-4163-9019-34D6CCE883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2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p:transition spd="slow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550E9-7797-4ADC-8852-BBCF8257D49A}" type="datetimeFigureOut">
              <a:rPr lang="en-US" smtClean="0">
                <a:solidFill>
                  <a:prstClr val="black"/>
                </a:solidFill>
              </a:rPr>
              <a:pPr/>
              <a:t>7/16/2015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9DCB0E-EEE0-4163-9019-34D6CCE883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9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p:transition spd="slow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550E9-7797-4ADC-8852-BBCF8257D49A}" type="datetimeFigureOut">
              <a:rPr lang="en-US" smtClean="0">
                <a:solidFill>
                  <a:prstClr val="black"/>
                </a:solidFill>
              </a:rPr>
              <a:pPr/>
              <a:t>7/16/2015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9DCB0E-EEE0-4163-9019-34D6CCE883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3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C2A9-80E4-4E0D-AF60-C8F43984D3B4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B729-50A4-46BA-86F8-ED61BF682D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51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C2A9-80E4-4E0D-AF60-C8F43984D3B4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B729-50A4-46BA-86F8-ED61BF682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3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C2A9-80E4-4E0D-AF60-C8F43984D3B4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B729-50A4-46BA-86F8-ED61BF682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5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C2A9-80E4-4E0D-AF60-C8F43984D3B4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B729-50A4-46BA-86F8-ED61BF682D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60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C2A9-80E4-4E0D-AF60-C8F43984D3B4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B729-50A4-46BA-86F8-ED61BF682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4.tiff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5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573C2A9-80E4-4E0D-AF60-C8F43984D3B4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F36B729-50A4-46BA-86F8-ED61BF682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73C2A9-80E4-4E0D-AF60-C8F43984D3B4}" type="datetimeFigureOut">
              <a:rPr 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7/16/2015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36B729-50A4-46BA-86F8-ED61BF682D4C}" type="slidenum">
              <a:rPr 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0"/>
            <a:ext cx="665468" cy="63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727"/>
            <a:ext cx="9144000" cy="8312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27918"/>
            <a:ext cx="806196" cy="63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5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n.car.org/2015weekofgiv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1.png"/><Relationship Id="rId4" Type="http://schemas.openxmlformats.org/officeDocument/2006/relationships/hyperlink" Target="http://www.car.org/members/ypn/weekofgivin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ob@calsigns.ne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.org/members/ypn/weekofgivin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2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lindseym@car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sarah.trent@theboutiquere.com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.jpeg"/><Relationship Id="rId5" Type="http://schemas.openxmlformats.org/officeDocument/2006/relationships/hyperlink" Target="mailto:adam@1stActionRealEstate.com" TargetMode="External"/><Relationship Id="rId4" Type="http://schemas.openxmlformats.org/officeDocument/2006/relationships/hyperlink" Target="mailto:surferrealtor@gmail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dougsagerhomes@gmail.com" TargetMode="External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hyperlink" Target="mailto:anthony.andaya@gmail.com" TargetMode="External"/><Relationship Id="rId7" Type="http://schemas.openxmlformats.org/officeDocument/2006/relationships/hyperlink" Target="mailto:kristaknightrealtor@gmail.com" TargetMode="External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33.xml"/><Relationship Id="rId6" Type="http://schemas.openxmlformats.org/officeDocument/2006/relationships/hyperlink" Target="mailto:carol@1850realty.com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mailto:jessicadepper@gmail.com" TargetMode="External"/><Relationship Id="rId15" Type="http://schemas.openxmlformats.org/officeDocument/2006/relationships/image" Target="../media/image15.jpeg"/><Relationship Id="rId10" Type="http://schemas.openxmlformats.org/officeDocument/2006/relationships/hyperlink" Target="mailto:erins@wellsfargo.com" TargetMode="External"/><Relationship Id="rId4" Type="http://schemas.openxmlformats.org/officeDocument/2006/relationships/hyperlink" Target="mailto:gotarealtor@yahoo.com" TargetMode="External"/><Relationship Id="rId9" Type="http://schemas.openxmlformats.org/officeDocument/2006/relationships/hyperlink" Target="mailto:nick@realnicksolis.com" TargetMode="External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ared.kw@gmai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jpeg"/><Relationship Id="rId5" Type="http://schemas.openxmlformats.org/officeDocument/2006/relationships/hyperlink" Target="mailto:lindseym@car.org" TargetMode="Externa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>
          <a:xfrm>
            <a:off x="914400" y="2362200"/>
            <a:ext cx="7543800" cy="1752600"/>
          </a:xfrm>
        </p:spPr>
        <p:txBody>
          <a:bodyPr>
            <a:noAutofit/>
          </a:bodyPr>
          <a:lstStyle/>
          <a:p>
            <a:pPr algn="ctr">
              <a:buClr>
                <a:srgbClr val="1F497D"/>
              </a:buClr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C.A.R. YPN Week of Giving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953000"/>
            <a:ext cx="5638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F497D"/>
              </a:buClr>
            </a:pPr>
            <a:r>
              <a:rPr lang="en-US" sz="2000" b="1" dirty="0" smtClean="0">
                <a:solidFill>
                  <a:prstClr val="black"/>
                </a:solidFill>
              </a:rPr>
              <a:t>Presented by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YPN Leadership</a:t>
            </a:r>
          </a:p>
          <a:p>
            <a:pPr>
              <a:buClr>
                <a:srgbClr val="1F497D"/>
              </a:buClr>
            </a:pPr>
            <a:r>
              <a:rPr lang="en-US" sz="2000" i="1" dirty="0" smtClean="0">
                <a:solidFill>
                  <a:prstClr val="black"/>
                </a:solidFill>
              </a:rPr>
              <a:t>July 16, 2015</a:t>
            </a:r>
            <a:endParaRPr lang="en-US" sz="2000" i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M:\YPN\2015\Week of Giving\CARYPN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2406650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04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3400" y="381000"/>
            <a:ext cx="8153400" cy="914400"/>
          </a:xfrm>
        </p:spPr>
        <p:txBody>
          <a:bodyPr>
            <a:noAutofit/>
          </a:bodyPr>
          <a:lstStyle/>
          <a:p>
            <a:pPr algn="ctr">
              <a:buClr>
                <a:srgbClr val="1F497D"/>
              </a:buClr>
            </a:pPr>
            <a:r>
              <a:rPr lang="en-US" sz="3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What Do You Need to Do?</a:t>
            </a:r>
            <a:endParaRPr lang="en-US" sz="38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6200" y="1676400"/>
            <a:ext cx="5600369" cy="489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Choose Your Event, Complete Online Registration Form by August 3</a:t>
            </a:r>
            <a:r>
              <a:rPr lang="en-US" sz="2400" baseline="30000" dirty="0" smtClean="0">
                <a:solidFill>
                  <a:prstClr val="black"/>
                </a:solidFill>
              </a:rPr>
              <a:t>rd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</a:p>
          <a:p>
            <a:pPr marL="342900" lvl="0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800100" lvl="1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prstClr val="black"/>
                </a:solidFill>
                <a:hlinkClick r:id="rId3"/>
              </a:rPr>
              <a:t>on.car.org/2015weekofgiving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</a:p>
          <a:p>
            <a:pPr marL="800100" lvl="1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800100" lvl="1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Basics like Group Name, Contact Information, Day(s) Participating,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Cause, Expected Attendance</a:t>
            </a:r>
          </a:p>
          <a:p>
            <a:pPr marL="800100" lvl="1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800100" lvl="1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More Event </a:t>
            </a:r>
            <a:r>
              <a:rPr lang="en-US" sz="2400" dirty="0">
                <a:solidFill>
                  <a:prstClr val="black"/>
                </a:solidFill>
              </a:rPr>
              <a:t>Information Available at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1900" dirty="0">
                <a:solidFill>
                  <a:prstClr val="black"/>
                </a:solidFill>
                <a:hlinkClick r:id="rId4"/>
              </a:rPr>
              <a:t>http://www.car.org/members/ypn/weekofgiving</a:t>
            </a:r>
            <a:r>
              <a:rPr lang="en-US" sz="1900" dirty="0" smtClean="0">
                <a:solidFill>
                  <a:prstClr val="black"/>
                </a:solidFill>
                <a:hlinkClick r:id="rId4"/>
              </a:rPr>
              <a:t>/</a:t>
            </a:r>
            <a:r>
              <a:rPr lang="en-US" sz="19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/>
            </a:r>
            <a:br>
              <a:rPr lang="en-US" sz="2400" dirty="0" smtClean="0">
                <a:solidFill>
                  <a:prstClr val="black"/>
                </a:solidFill>
              </a:rPr>
            </a:br>
            <a:endParaRPr lang="en-US" sz="2400" dirty="0" smtClean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92" y="1600200"/>
            <a:ext cx="346684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16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3400" y="381000"/>
            <a:ext cx="8153400" cy="914400"/>
          </a:xfrm>
        </p:spPr>
        <p:txBody>
          <a:bodyPr>
            <a:noAutofit/>
          </a:bodyPr>
          <a:lstStyle/>
          <a:p>
            <a:pPr algn="ctr">
              <a:buClr>
                <a:srgbClr val="1F497D"/>
              </a:buClr>
            </a:pPr>
            <a:r>
              <a:rPr lang="en-US" sz="3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What Do You Need to Do?</a:t>
            </a:r>
            <a:endParaRPr lang="en-US" sz="38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600200"/>
            <a:ext cx="815340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Order T-Shirts by July 20th</a:t>
            </a:r>
          </a:p>
          <a:p>
            <a:pPr marL="800100" lvl="1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Front of Shirt Will Have Set Design, Customize the Back!</a:t>
            </a:r>
          </a:p>
          <a:p>
            <a:pPr marL="617220" lvl="1">
              <a:spcBef>
                <a:spcPct val="20000"/>
              </a:spcBef>
              <a:buClr>
                <a:schemeClr val="accent6"/>
              </a:buClr>
              <a:buSzPct val="85000"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800100" lvl="1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Add </a:t>
            </a:r>
            <a:r>
              <a:rPr lang="en-US" sz="2400" dirty="0">
                <a:solidFill>
                  <a:prstClr val="black"/>
                </a:solidFill>
              </a:rPr>
              <a:t>your Logo </a:t>
            </a:r>
            <a:r>
              <a:rPr lang="en-US" sz="2400" dirty="0" smtClean="0">
                <a:solidFill>
                  <a:prstClr val="black"/>
                </a:solidFill>
              </a:rPr>
              <a:t>and/or Sponsor to the Back</a:t>
            </a:r>
          </a:p>
          <a:p>
            <a:pPr marL="800100" lvl="1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800100" lvl="1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$10-15/shirt Depending on Order</a:t>
            </a:r>
          </a:p>
          <a:p>
            <a:pPr marL="1257300" lvl="2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We Suggest Getting Sponsorship to Help Cover Your T-shirt Costs</a:t>
            </a:r>
          </a:p>
          <a:p>
            <a:pPr marL="617220" lvl="1">
              <a:spcBef>
                <a:spcPct val="20000"/>
              </a:spcBef>
              <a:buClr>
                <a:schemeClr val="accent6"/>
              </a:buClr>
              <a:buSzPct val="85000"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800100" lvl="1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Contact </a:t>
            </a:r>
            <a:r>
              <a:rPr lang="en-US" sz="2400" dirty="0">
                <a:solidFill>
                  <a:prstClr val="black"/>
                </a:solidFill>
              </a:rPr>
              <a:t>Bob Browning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  <a:hlinkClick r:id="rId3"/>
              </a:rPr>
              <a:t>bob@calsigns.net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63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667000"/>
            <a:ext cx="8686800" cy="2057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Promote, Promote, Promote!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1000" y="457200"/>
            <a:ext cx="8153400" cy="914400"/>
          </a:xfrm>
        </p:spPr>
        <p:txBody>
          <a:bodyPr>
            <a:noAutofit/>
          </a:bodyPr>
          <a:lstStyle/>
          <a:p>
            <a:pPr algn="ctr">
              <a:buClr>
                <a:srgbClr val="1F497D"/>
              </a:buClr>
            </a:pPr>
            <a:r>
              <a:rPr lang="en-US" sz="3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Marketing</a:t>
            </a:r>
            <a:endParaRPr lang="en-US" sz="38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836749"/>
            <a:ext cx="7315200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Marketing </a:t>
            </a:r>
            <a:r>
              <a:rPr lang="en-US" sz="2400" dirty="0">
                <a:solidFill>
                  <a:prstClr val="black"/>
                </a:solidFill>
              </a:rPr>
              <a:t>Materials Available at </a:t>
            </a:r>
            <a:r>
              <a:rPr lang="en-US" sz="2000" dirty="0">
                <a:solidFill>
                  <a:prstClr val="black"/>
                </a:solidFill>
                <a:hlinkClick r:id="rId3"/>
              </a:rPr>
              <a:t>http://www.car.org/members/ypn/weekofgiving</a:t>
            </a:r>
            <a:r>
              <a:rPr lang="en-US" sz="2000" dirty="0" smtClean="0">
                <a:solidFill>
                  <a:prstClr val="black"/>
                </a:solidFill>
                <a:hlinkClick r:id="rId3"/>
              </a:rPr>
              <a:t>/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n-US" sz="2000" dirty="0">
              <a:solidFill>
                <a:prstClr val="black"/>
              </a:solidFill>
            </a:endParaRPr>
          </a:p>
          <a:p>
            <a:pPr marL="800100" lvl="1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Logo</a:t>
            </a:r>
          </a:p>
          <a:p>
            <a:pPr marL="800100" lvl="1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Customizable Flyer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(if you don’t have Adobe Professional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to edit, contact Lindsey Moss)</a:t>
            </a:r>
          </a:p>
          <a:p>
            <a:pPr marL="800100" lvl="1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Newsletter and Social Media Templates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(COMING SOON!)</a:t>
            </a:r>
          </a:p>
          <a:p>
            <a:pPr marL="800100" lvl="1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Event Hashtags: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#CARYPN #</a:t>
            </a:r>
            <a:r>
              <a:rPr lang="en-US" sz="2400" dirty="0" err="1" smtClean="0">
                <a:solidFill>
                  <a:prstClr val="black"/>
                </a:solidFill>
              </a:rPr>
              <a:t>WeekofGiving</a:t>
            </a:r>
            <a:r>
              <a:rPr lang="en-US" sz="2400" dirty="0" smtClean="0">
                <a:solidFill>
                  <a:prstClr val="black"/>
                </a:solidFill>
              </a:rPr>
              <a:t/>
            </a:r>
            <a:br>
              <a:rPr lang="en-US" sz="2400" dirty="0" smtClean="0">
                <a:solidFill>
                  <a:prstClr val="black"/>
                </a:solidFill>
              </a:rPr>
            </a:br>
            <a:endParaRPr lang="en-US" sz="2400" dirty="0" smtClean="0">
              <a:solidFill>
                <a:prstClr val="black"/>
              </a:solidFill>
            </a:endParaRPr>
          </a:p>
        </p:txBody>
      </p:sp>
      <p:pic>
        <p:nvPicPr>
          <p:cNvPr id="3074" name="Picture 2" descr="M:\YPN\2015\Week of Giving\CARYPN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1368424" cy="136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158" y="1143000"/>
            <a:ext cx="3239642" cy="481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9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667000"/>
            <a:ext cx="8686800" cy="2057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Let’s Recap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6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3400" y="381000"/>
            <a:ext cx="8153400" cy="914400"/>
          </a:xfrm>
        </p:spPr>
        <p:txBody>
          <a:bodyPr>
            <a:noAutofit/>
          </a:bodyPr>
          <a:lstStyle/>
          <a:p>
            <a:pPr algn="ctr">
              <a:buClr>
                <a:srgbClr val="1F497D"/>
              </a:buClr>
            </a:pPr>
            <a:r>
              <a:rPr lang="en-US" sz="3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Your Checklist</a:t>
            </a:r>
            <a:endParaRPr lang="en-US" sz="38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551932"/>
            <a:ext cx="834290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" lvl="0">
              <a:spcBef>
                <a:spcPct val="20000"/>
              </a:spcBef>
              <a:buClr>
                <a:schemeClr val="accent6"/>
              </a:buClr>
              <a:buSzPct val="85000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Before the Event</a:t>
            </a:r>
          </a:p>
          <a:p>
            <a:pPr marL="502920" lvl="0" indent="-342900">
              <a:spcBef>
                <a:spcPct val="20000"/>
              </a:spcBef>
              <a:buClr>
                <a:schemeClr val="accent6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Order T-Shirts (July 20</a:t>
            </a:r>
            <a:r>
              <a:rPr lang="en-US" sz="2000" baseline="30000" dirty="0" smtClean="0">
                <a:solidFill>
                  <a:prstClr val="black"/>
                </a:solidFill>
              </a:rPr>
              <a:t>th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</a:p>
          <a:p>
            <a:pPr marL="502920" lvl="0" indent="-342900">
              <a:spcBef>
                <a:spcPct val="20000"/>
              </a:spcBef>
              <a:buClr>
                <a:schemeClr val="accent6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Complete Online Registration Form (August 3</a:t>
            </a:r>
            <a:r>
              <a:rPr lang="en-US" sz="2000" baseline="30000" dirty="0" smtClean="0">
                <a:solidFill>
                  <a:prstClr val="black"/>
                </a:solidFill>
              </a:rPr>
              <a:t>rd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</a:p>
          <a:p>
            <a:pPr marL="502920" lvl="0" indent="-342900">
              <a:spcBef>
                <a:spcPct val="20000"/>
              </a:spcBef>
              <a:buClr>
                <a:schemeClr val="accent6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Promote with Your Membership and Get Members Signed up!  </a:t>
            </a:r>
            <a:br>
              <a:rPr lang="en-US" sz="2000" dirty="0" smtClean="0">
                <a:solidFill>
                  <a:prstClr val="black"/>
                </a:solidFill>
              </a:rPr>
            </a:br>
            <a:endParaRPr lang="en-US" sz="2000" dirty="0">
              <a:solidFill>
                <a:prstClr val="black"/>
              </a:solidFill>
            </a:endParaRPr>
          </a:p>
          <a:p>
            <a:pPr marL="160020" lvl="0">
              <a:spcBef>
                <a:spcPct val="20000"/>
              </a:spcBef>
              <a:buClr>
                <a:schemeClr val="accent6"/>
              </a:buClr>
              <a:buSzPct val="85000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During the Event</a:t>
            </a:r>
          </a:p>
          <a:p>
            <a:pPr marL="502920" lvl="0" indent="-342900">
              <a:spcBef>
                <a:spcPct val="20000"/>
              </a:spcBef>
              <a:buClr>
                <a:schemeClr val="accent6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Post on Social Media and Include #CARYPN #</a:t>
            </a:r>
            <a:r>
              <a:rPr lang="en-US" sz="2000" dirty="0" err="1" smtClean="0">
                <a:solidFill>
                  <a:prstClr val="black"/>
                </a:solidFill>
              </a:rPr>
              <a:t>WeekofGiving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502920" lvl="0" indent="-342900">
              <a:spcBef>
                <a:spcPct val="20000"/>
              </a:spcBef>
              <a:buClr>
                <a:schemeClr val="accent6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Take at Least 3 Photos From the Event to Share (Video too!)</a:t>
            </a:r>
            <a:br>
              <a:rPr lang="en-US" sz="2000" dirty="0" smtClean="0">
                <a:solidFill>
                  <a:prstClr val="black"/>
                </a:solidFill>
              </a:rPr>
            </a:br>
            <a:endParaRPr lang="en-US" sz="2000" dirty="0" smtClean="0">
              <a:solidFill>
                <a:prstClr val="black"/>
              </a:solidFill>
            </a:endParaRPr>
          </a:p>
          <a:p>
            <a:pPr marL="160020" lvl="0">
              <a:spcBef>
                <a:spcPct val="20000"/>
              </a:spcBef>
              <a:buClr>
                <a:schemeClr val="accent6"/>
              </a:buClr>
              <a:buSzPct val="85000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After the Event</a:t>
            </a:r>
          </a:p>
          <a:p>
            <a:pPr marL="502920" lvl="0" indent="-342900">
              <a:spcBef>
                <a:spcPct val="20000"/>
              </a:spcBef>
              <a:buClr>
                <a:schemeClr val="accent6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Complete Online Form After (link to form will be provided later)</a:t>
            </a:r>
          </a:p>
          <a:p>
            <a:pPr marL="960120" lvl="1" indent="-342900">
              <a:spcBef>
                <a:spcPct val="20000"/>
              </a:spcBef>
              <a:buClr>
                <a:schemeClr val="accent6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“Charity Amount Given” (i.e. Miles cleaned, </a:t>
            </a:r>
            <a:r>
              <a:rPr lang="en-US" sz="2000" smtClean="0">
                <a:solidFill>
                  <a:prstClr val="black"/>
                </a:solidFill>
              </a:rPr>
              <a:t>Houses Painted)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960120" lvl="1" indent="-342900">
              <a:spcBef>
                <a:spcPct val="20000"/>
              </a:spcBef>
              <a:buClr>
                <a:schemeClr val="accent6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Total Numbers of Members who Participated</a:t>
            </a:r>
          </a:p>
          <a:p>
            <a:pPr marL="960120" lvl="1" indent="-342900">
              <a:spcBef>
                <a:spcPct val="20000"/>
              </a:spcBef>
              <a:buClr>
                <a:schemeClr val="accent6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Submit Photos and Video to </a:t>
            </a:r>
            <a:r>
              <a:rPr lang="en-US" sz="2000" dirty="0" smtClean="0">
                <a:solidFill>
                  <a:prstClr val="black"/>
                </a:solidFill>
                <a:hlinkClick r:id="rId3"/>
              </a:rPr>
              <a:t>lindseym@car.org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</a:p>
          <a:p>
            <a:pPr marL="160020" lvl="0">
              <a:spcBef>
                <a:spcPct val="20000"/>
              </a:spcBef>
              <a:buClr>
                <a:schemeClr val="accent6"/>
              </a:buClr>
              <a:buSzPct val="85000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br>
              <a:rPr lang="en-US" sz="2000" dirty="0" smtClean="0">
                <a:solidFill>
                  <a:prstClr val="black"/>
                </a:solidFill>
              </a:rPr>
            </a:b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0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Q&amp;A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9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THANK YOU!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2015 Leadership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343400" y="1524000"/>
            <a:ext cx="4191000" cy="4983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 smtClean="0">
                <a:latin typeface="+mj-lt"/>
                <a:cs typeface="Arial" pitchFamily="34" charset="0"/>
              </a:rPr>
              <a:t>Sarah Trent Miranda, Chair</a:t>
            </a:r>
          </a:p>
          <a:p>
            <a:pPr marL="0" lvl="0" indent="0">
              <a:spcBef>
                <a:spcPts val="0"/>
              </a:spcBef>
              <a:buClr>
                <a:srgbClr val="1F497D"/>
              </a:buClr>
              <a:buNone/>
              <a:defRPr/>
            </a:pPr>
            <a:r>
              <a:rPr lang="en-US" sz="1800" b="1" dirty="0">
                <a:solidFill>
                  <a:prstClr val="black"/>
                </a:solidFill>
                <a:cs typeface="Arial" pitchFamily="34" charset="0"/>
              </a:rPr>
              <a:t>Citrus Valley AOR</a:t>
            </a:r>
            <a:endParaRPr lang="en-US" sz="18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1F497D"/>
              </a:buClr>
              <a:buNone/>
              <a:defRPr/>
            </a:pP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Pasadena, Los Angeles &amp; The San </a:t>
            </a: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Gabriel Valley</a:t>
            </a:r>
            <a:br>
              <a:rPr lang="en-US" sz="1400" dirty="0">
                <a:solidFill>
                  <a:prstClr val="black"/>
                </a:solidFill>
                <a:cs typeface="Arial" pitchFamily="34" charset="0"/>
              </a:rPr>
            </a:br>
            <a:r>
              <a:rPr lang="en-US" sz="1400" dirty="0" smtClean="0">
                <a:solidFill>
                  <a:prstClr val="black"/>
                </a:solidFill>
                <a:cs typeface="Arial" pitchFamily="34" charset="0"/>
                <a:hlinkClick r:id="rId3"/>
              </a:rPr>
              <a:t>sarah.trent@theboutiquere.com</a:t>
            </a: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 smtClean="0">
                <a:latin typeface="+mj-lt"/>
                <a:cs typeface="Arial" pitchFamily="34" charset="0"/>
              </a:rPr>
              <a:t/>
            </a:r>
            <a:br>
              <a:rPr lang="en-US" sz="2400" dirty="0" smtClean="0">
                <a:latin typeface="+mj-lt"/>
                <a:cs typeface="Arial" pitchFamily="34" charset="0"/>
              </a:rPr>
            </a:br>
            <a:r>
              <a:rPr lang="en-US" sz="2400" dirty="0" smtClean="0">
                <a:latin typeface="+mj-lt"/>
                <a:cs typeface="Arial" pitchFamily="34" charset="0"/>
              </a:rPr>
              <a:t/>
            </a:r>
            <a:br>
              <a:rPr lang="en-US" sz="2400" dirty="0" smtClean="0">
                <a:latin typeface="+mj-lt"/>
                <a:cs typeface="Arial" pitchFamily="34" charset="0"/>
              </a:rPr>
            </a:br>
            <a:r>
              <a:rPr lang="en-US" sz="2400" dirty="0" smtClean="0">
                <a:latin typeface="+mj-lt"/>
                <a:cs typeface="Arial" pitchFamily="34" charset="0"/>
              </a:rPr>
              <a:t>Matt Clements, Vice Chair</a:t>
            </a:r>
          </a:p>
          <a:p>
            <a:pPr marL="0" lvl="0" indent="0">
              <a:spcBef>
                <a:spcPts val="0"/>
              </a:spcBef>
              <a:buClr>
                <a:srgbClr val="1F497D"/>
              </a:buClr>
              <a:buNone/>
              <a:defRPr/>
            </a:pPr>
            <a:r>
              <a:rPr lang="en-US" sz="1500" b="1" dirty="0">
                <a:solidFill>
                  <a:prstClr val="black"/>
                </a:solidFill>
                <a:cs typeface="Arial" pitchFamily="34" charset="0"/>
              </a:rPr>
              <a:t>Orange County AOR</a:t>
            </a:r>
          </a:p>
          <a:p>
            <a:pPr marL="0" lvl="0" indent="0">
              <a:spcBef>
                <a:spcPts val="0"/>
              </a:spcBef>
              <a:buClr>
                <a:srgbClr val="1F497D"/>
              </a:buClr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Laguna Niguel, Laguna Beach</a:t>
            </a:r>
            <a:br>
              <a:rPr lang="en-US" sz="1400" dirty="0">
                <a:solidFill>
                  <a:prstClr val="black"/>
                </a:solidFill>
                <a:cs typeface="Arial" pitchFamily="34" charset="0"/>
              </a:rPr>
            </a:br>
            <a:r>
              <a:rPr lang="en-US" sz="1400" dirty="0" smtClean="0">
                <a:solidFill>
                  <a:prstClr val="black"/>
                </a:solidFill>
                <a:cs typeface="Arial" pitchFamily="34" charset="0"/>
                <a:hlinkClick r:id="rId4"/>
              </a:rPr>
              <a:t>surferrealtor@gmail.com</a:t>
            </a: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>
              <a:latin typeface="+mj-lt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 smtClean="0">
                <a:latin typeface="+mj-lt"/>
                <a:cs typeface="Arial" pitchFamily="34" charset="0"/>
              </a:rPr>
              <a:t/>
            </a:r>
            <a:br>
              <a:rPr lang="en-US" sz="2400" dirty="0" smtClean="0">
                <a:latin typeface="+mj-lt"/>
                <a:cs typeface="Arial" pitchFamily="34" charset="0"/>
              </a:rPr>
            </a:br>
            <a:r>
              <a:rPr lang="en-US" sz="2400" dirty="0" smtClean="0">
                <a:latin typeface="+mj-lt"/>
                <a:cs typeface="Arial" pitchFamily="34" charset="0"/>
              </a:rPr>
              <a:t>Adam Ruiz, Vice Chair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b="1" dirty="0" smtClean="0">
                <a:latin typeface="+mj-lt"/>
                <a:cs typeface="Arial" pitchFamily="34" charset="0"/>
              </a:rPr>
              <a:t>Southwest Riverside AOR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400" dirty="0" smtClean="0">
                <a:latin typeface="+mj-lt"/>
                <a:cs typeface="Arial" pitchFamily="34" charset="0"/>
              </a:rPr>
              <a:t>Temecula, Murrieta, </a:t>
            </a:r>
            <a:br>
              <a:rPr lang="en-US" sz="1400" dirty="0" smtClean="0">
                <a:latin typeface="+mj-lt"/>
                <a:cs typeface="Arial" pitchFamily="34" charset="0"/>
              </a:rPr>
            </a:br>
            <a:r>
              <a:rPr lang="en-US" sz="1400" dirty="0" smtClean="0">
                <a:latin typeface="+mj-lt"/>
                <a:cs typeface="Arial" pitchFamily="34" charset="0"/>
              </a:rPr>
              <a:t>Southwest Riverside County</a:t>
            </a:r>
            <a:r>
              <a:rPr lang="en-US" sz="1400" dirty="0">
                <a:latin typeface="+mj-lt"/>
                <a:cs typeface="Arial" pitchFamily="34" charset="0"/>
              </a:rPr>
              <a:t/>
            </a:r>
            <a:br>
              <a:rPr lang="en-US" sz="1400" dirty="0">
                <a:latin typeface="+mj-lt"/>
                <a:cs typeface="Arial" pitchFamily="34" charset="0"/>
              </a:rPr>
            </a:br>
            <a:r>
              <a:rPr lang="en-US" sz="1400" dirty="0" smtClean="0">
                <a:latin typeface="+mj-lt"/>
                <a:cs typeface="Arial" pitchFamily="34" charset="0"/>
                <a:hlinkClick r:id="rId5"/>
              </a:rPr>
              <a:t>adam@1stActionRealEstate.com</a:t>
            </a:r>
            <a:r>
              <a:rPr lang="en-US" sz="1400" dirty="0" smtClean="0">
                <a:latin typeface="+mj-lt"/>
                <a:cs typeface="Arial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>
              <a:latin typeface="+mj-lt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35225" y="1120158"/>
            <a:ext cx="1603375" cy="5509242"/>
            <a:chOff x="2391316" y="990600"/>
            <a:chExt cx="1603375" cy="5509242"/>
          </a:xfrm>
        </p:grpSpPr>
        <p:pic>
          <p:nvPicPr>
            <p:cNvPr id="2" name="Picture 2" descr="M:\YPN\2015\Leadership\Sarah Trent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" b="25875"/>
            <a:stretch/>
          </p:blipFill>
          <p:spPr bwMode="auto">
            <a:xfrm>
              <a:off x="2391316" y="990600"/>
              <a:ext cx="1595403" cy="1807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316" y="2874256"/>
              <a:ext cx="1603375" cy="159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317" y="4513376"/>
              <a:ext cx="1595402" cy="1986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10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9621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2015 Advisory Board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1741284" y="1143000"/>
            <a:ext cx="3135516" cy="556948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dirty="0" smtClean="0">
                <a:latin typeface="+mj-lt"/>
                <a:cs typeface="Arial" pitchFamily="34" charset="0"/>
              </a:rPr>
              <a:t>Anthony Andaya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400" b="1" dirty="0" smtClean="0">
                <a:latin typeface="+mj-lt"/>
                <a:cs typeface="Arial" pitchFamily="34" charset="0"/>
              </a:rPr>
              <a:t>Pacific Southwest AOR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dirty="0" smtClean="0">
                <a:latin typeface="+mj-lt"/>
                <a:cs typeface="Arial" pitchFamily="34" charset="0"/>
              </a:rPr>
              <a:t>San Diego</a:t>
            </a:r>
            <a:r>
              <a:rPr lang="en-US" sz="1200" dirty="0">
                <a:latin typeface="+mj-lt"/>
                <a:cs typeface="Arial" pitchFamily="34" charset="0"/>
              </a:rPr>
              <a:t/>
            </a:r>
            <a:br>
              <a:rPr lang="en-US" sz="1200" dirty="0">
                <a:latin typeface="+mj-lt"/>
                <a:cs typeface="Arial" pitchFamily="34" charset="0"/>
              </a:rPr>
            </a:br>
            <a:r>
              <a:rPr lang="en-US" sz="1400" dirty="0" smtClean="0">
                <a:latin typeface="+mj-lt"/>
                <a:cs typeface="Arial" pitchFamily="34" charset="0"/>
                <a:hlinkClick r:id="rId3"/>
              </a:rPr>
              <a:t>anthony.andaya@gmail.com</a:t>
            </a:r>
            <a:r>
              <a:rPr lang="en-US" sz="1400" dirty="0" smtClean="0">
                <a:latin typeface="+mj-lt"/>
                <a:cs typeface="Arial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dirty="0" smtClean="0">
              <a:latin typeface="+mj-lt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dirty="0" smtClean="0">
                <a:latin typeface="+mj-lt"/>
                <a:cs typeface="Arial" pitchFamily="34" charset="0"/>
              </a:rPr>
              <a:t>Ricardo </a:t>
            </a:r>
            <a:r>
              <a:rPr lang="en-US" sz="2000" dirty="0" err="1" smtClean="0">
                <a:latin typeface="+mj-lt"/>
                <a:cs typeface="Arial" pitchFamily="34" charset="0"/>
              </a:rPr>
              <a:t>Archila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400" b="1" dirty="0" smtClean="0">
                <a:latin typeface="+mj-lt"/>
                <a:cs typeface="Arial" pitchFamily="34" charset="0"/>
              </a:rPr>
              <a:t>San Mateo </a:t>
            </a:r>
            <a:r>
              <a:rPr lang="en-US" sz="1400" b="1" dirty="0">
                <a:latin typeface="+mj-lt"/>
                <a:cs typeface="Arial" pitchFamily="34" charset="0"/>
              </a:rPr>
              <a:t>County AOR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dirty="0" smtClean="0">
                <a:latin typeface="+mj-lt"/>
                <a:cs typeface="Arial" pitchFamily="34" charset="0"/>
              </a:rPr>
              <a:t>San Mateo, San Carlos, Belmont</a:t>
            </a:r>
            <a:r>
              <a:rPr lang="en-US" sz="1200" dirty="0">
                <a:latin typeface="+mj-lt"/>
                <a:cs typeface="Arial" pitchFamily="34" charset="0"/>
              </a:rPr>
              <a:t/>
            </a:r>
            <a:br>
              <a:rPr lang="en-US" sz="1200" dirty="0">
                <a:latin typeface="+mj-lt"/>
                <a:cs typeface="Arial" pitchFamily="34" charset="0"/>
              </a:rPr>
            </a:br>
            <a:r>
              <a:rPr lang="en-US" sz="1400" dirty="0" smtClean="0">
                <a:latin typeface="+mj-lt"/>
                <a:cs typeface="Arial" pitchFamily="34" charset="0"/>
                <a:hlinkClick r:id="rId4"/>
              </a:rPr>
              <a:t>gotarealtor@yahoo.com</a:t>
            </a:r>
            <a:r>
              <a:rPr lang="en-US" sz="1200" dirty="0" smtClean="0">
                <a:latin typeface="+mj-lt"/>
                <a:cs typeface="Arial" pitchFamily="34" charset="0"/>
              </a:rPr>
              <a:t> </a:t>
            </a:r>
            <a:endParaRPr lang="en-US" sz="1200" dirty="0">
              <a:latin typeface="+mj-lt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dirty="0" smtClean="0">
                <a:latin typeface="+mj-lt"/>
                <a:cs typeface="Arial" pitchFamily="34" charset="0"/>
              </a:rPr>
              <a:t/>
            </a:r>
            <a:br>
              <a:rPr lang="en-US" sz="2000" dirty="0" smtClean="0">
                <a:latin typeface="+mj-lt"/>
                <a:cs typeface="Arial" pitchFamily="34" charset="0"/>
              </a:rPr>
            </a:br>
            <a:r>
              <a:rPr lang="en-US" sz="2000" dirty="0" smtClean="0">
                <a:latin typeface="+mj-lt"/>
                <a:cs typeface="Arial" pitchFamily="34" charset="0"/>
              </a:rPr>
              <a:t/>
            </a:r>
            <a:br>
              <a:rPr lang="en-US" sz="2000" dirty="0" smtClean="0">
                <a:latin typeface="+mj-lt"/>
                <a:cs typeface="Arial" pitchFamily="34" charset="0"/>
              </a:rPr>
            </a:br>
            <a:r>
              <a:rPr lang="en-US" sz="2000" dirty="0" smtClean="0">
                <a:latin typeface="+mj-lt"/>
                <a:cs typeface="Arial" pitchFamily="34" charset="0"/>
              </a:rPr>
              <a:t>Jessica </a:t>
            </a:r>
            <a:r>
              <a:rPr lang="en-US" sz="2000" dirty="0" err="1" smtClean="0">
                <a:latin typeface="+mj-lt"/>
                <a:cs typeface="Arial" pitchFamily="34" charset="0"/>
              </a:rPr>
              <a:t>Depper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400" b="1" dirty="0" smtClean="0">
                <a:latin typeface="+mj-lt"/>
                <a:cs typeface="Arial" pitchFamily="34" charset="0"/>
              </a:rPr>
              <a:t>Scenic Coast AOR</a:t>
            </a:r>
            <a:endParaRPr lang="en-US" sz="1400" b="1" dirty="0">
              <a:latin typeface="+mj-lt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dirty="0" smtClean="0">
                <a:latin typeface="+mj-lt"/>
                <a:cs typeface="Arial" pitchFamily="34" charset="0"/>
              </a:rPr>
              <a:t>San Luis Obispo, Paso Robles, Morro Bay</a:t>
            </a:r>
            <a:endParaRPr lang="en-US" sz="1200" dirty="0">
              <a:latin typeface="+mj-lt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400" dirty="0" smtClean="0">
                <a:latin typeface="+mj-lt"/>
                <a:cs typeface="Arial" pitchFamily="34" charset="0"/>
                <a:hlinkClick r:id="rId5"/>
              </a:rPr>
              <a:t>jessicadepper@gmail.com</a:t>
            </a:r>
            <a:r>
              <a:rPr lang="en-US" sz="1400" dirty="0" smtClean="0">
                <a:latin typeface="+mj-lt"/>
                <a:cs typeface="Arial" pitchFamily="34" charset="0"/>
              </a:rPr>
              <a:t>  </a:t>
            </a:r>
            <a:endParaRPr lang="en-US" sz="1400" dirty="0">
              <a:latin typeface="+mj-lt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dirty="0" smtClean="0">
                <a:cs typeface="Arial" pitchFamily="34" charset="0"/>
              </a:rPr>
              <a:t/>
            </a:r>
            <a:br>
              <a:rPr lang="en-US" sz="2000" dirty="0" smtClean="0">
                <a:cs typeface="Arial" pitchFamily="34" charset="0"/>
              </a:rPr>
            </a:br>
            <a:r>
              <a:rPr lang="en-US" sz="2000" dirty="0" smtClean="0">
                <a:cs typeface="Arial" pitchFamily="34" charset="0"/>
              </a:rPr>
              <a:t/>
            </a:r>
            <a:br>
              <a:rPr lang="en-US" sz="2000" dirty="0" smtClean="0">
                <a:cs typeface="Arial" pitchFamily="34" charset="0"/>
              </a:rPr>
            </a:br>
            <a:r>
              <a:rPr lang="en-US" sz="2000" dirty="0" smtClean="0">
                <a:cs typeface="Arial" pitchFamily="34" charset="0"/>
              </a:rPr>
              <a:t>Carol Farrar</a:t>
            </a:r>
            <a:endParaRPr lang="en-US" sz="2000" dirty="0"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400" b="1" dirty="0" smtClean="0">
                <a:latin typeface="+mj-lt"/>
                <a:cs typeface="Arial" pitchFamily="34" charset="0"/>
              </a:rPr>
              <a:t>North San Diego County </a:t>
            </a:r>
            <a:r>
              <a:rPr lang="en-US" sz="1400" b="1" dirty="0">
                <a:latin typeface="+mj-lt"/>
                <a:cs typeface="Arial" pitchFamily="34" charset="0"/>
              </a:rPr>
              <a:t>AOR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dirty="0" smtClean="0">
                <a:latin typeface="+mj-lt"/>
                <a:cs typeface="Arial" pitchFamily="34" charset="0"/>
              </a:rPr>
              <a:t>San Diego, Del Mar, Encinitas, Carlsbad</a:t>
            </a:r>
            <a:r>
              <a:rPr lang="en-US" sz="1400" dirty="0">
                <a:latin typeface="+mj-lt"/>
                <a:cs typeface="Arial" pitchFamily="34" charset="0"/>
              </a:rPr>
              <a:t/>
            </a:r>
            <a:br>
              <a:rPr lang="en-US" sz="1400" dirty="0">
                <a:latin typeface="+mj-lt"/>
                <a:cs typeface="Arial" pitchFamily="34" charset="0"/>
              </a:rPr>
            </a:br>
            <a:r>
              <a:rPr lang="en-US" sz="1400" dirty="0" smtClean="0">
                <a:latin typeface="+mj-lt"/>
                <a:cs typeface="Arial" pitchFamily="34" charset="0"/>
                <a:hlinkClick r:id="rId6"/>
              </a:rPr>
              <a:t>carol@1850realty.com</a:t>
            </a:r>
            <a:r>
              <a:rPr lang="en-US" sz="1400" dirty="0" smtClean="0">
                <a:latin typeface="+mj-lt"/>
                <a:cs typeface="Arial" pitchFamily="34" charset="0"/>
              </a:rPr>
              <a:t> </a:t>
            </a:r>
            <a:endParaRPr lang="en-US" sz="1200" dirty="0">
              <a:latin typeface="+mj-lt"/>
              <a:cs typeface="Arial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324600" y="1219200"/>
            <a:ext cx="2819400" cy="55866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>
              <a:defRPr/>
            </a:pPr>
            <a:r>
              <a:rPr lang="en-US" sz="3600" b="1" dirty="0">
                <a:latin typeface="+mj-lt"/>
                <a:cs typeface="Arial" pitchFamily="34" charset="0"/>
              </a:rPr>
              <a:t>Krista Knight </a:t>
            </a:r>
          </a:p>
          <a:p>
            <a:pPr>
              <a:defRPr/>
            </a:pPr>
            <a:r>
              <a:rPr lang="en-US" sz="2500" b="1" dirty="0" smtClean="0">
                <a:cs typeface="Arial" pitchFamily="34" charset="0"/>
              </a:rPr>
              <a:t>Central Valley </a:t>
            </a:r>
            <a:r>
              <a:rPr lang="en-US" sz="2500" b="1" dirty="0">
                <a:cs typeface="Arial" pitchFamily="34" charset="0"/>
              </a:rPr>
              <a:t>AOR</a:t>
            </a:r>
          </a:p>
          <a:p>
            <a:pPr>
              <a:spcBef>
                <a:spcPts val="0"/>
              </a:spcBef>
              <a:defRPr/>
            </a:pPr>
            <a:r>
              <a:rPr lang="en-US" sz="2200" b="1" dirty="0">
                <a:latin typeface="+mj-lt"/>
                <a:cs typeface="Arial" pitchFamily="34" charset="0"/>
              </a:rPr>
              <a:t>San Mateo, Sacramento, Stanislaus, San Joaquin</a:t>
            </a:r>
            <a:r>
              <a:rPr lang="en-US" sz="2200" dirty="0">
                <a:cs typeface="Arial" pitchFamily="34" charset="0"/>
              </a:rPr>
              <a:t/>
            </a:r>
            <a:br>
              <a:rPr lang="en-US" sz="2200" dirty="0">
                <a:cs typeface="Arial" pitchFamily="34" charset="0"/>
              </a:rPr>
            </a:br>
            <a:r>
              <a:rPr lang="en-US" sz="2500" b="1" dirty="0">
                <a:latin typeface="+mj-lt"/>
                <a:cs typeface="Arial" pitchFamily="34" charset="0"/>
                <a:hlinkClick r:id="rId7"/>
              </a:rPr>
              <a:t>kristaknightrealtor@gmail.com</a:t>
            </a:r>
            <a:r>
              <a:rPr lang="en-US" sz="2500" b="1" dirty="0">
                <a:latin typeface="+mj-lt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sz="4000" dirty="0" smtClean="0">
                <a:cs typeface="Arial" pitchFamily="34" charset="0"/>
              </a:rPr>
              <a:t/>
            </a:r>
            <a:br>
              <a:rPr lang="en-US" sz="4000" dirty="0" smtClean="0">
                <a:cs typeface="Arial" pitchFamily="34" charset="0"/>
              </a:rPr>
            </a:br>
            <a:r>
              <a:rPr lang="en-US" sz="3600" b="1" dirty="0" smtClean="0">
                <a:latin typeface="+mj-lt"/>
                <a:cs typeface="Arial" pitchFamily="34" charset="0"/>
              </a:rPr>
              <a:t>Doug </a:t>
            </a:r>
            <a:r>
              <a:rPr lang="en-US" sz="3600" b="1" dirty="0">
                <a:latin typeface="+mj-lt"/>
                <a:cs typeface="Arial" pitchFamily="34" charset="0"/>
              </a:rPr>
              <a:t>Sager</a:t>
            </a:r>
          </a:p>
          <a:p>
            <a:pPr>
              <a:defRPr/>
            </a:pPr>
            <a:r>
              <a:rPr lang="en-US" sz="2500" b="1" dirty="0">
                <a:cs typeface="Arial" pitchFamily="34" charset="0"/>
              </a:rPr>
              <a:t>Oakland AOR</a:t>
            </a:r>
          </a:p>
          <a:p>
            <a:pPr>
              <a:defRPr/>
            </a:pPr>
            <a:r>
              <a:rPr lang="en-US" sz="2200" b="1" dirty="0">
                <a:latin typeface="+mj-lt"/>
                <a:cs typeface="Arial" pitchFamily="34" charset="0"/>
              </a:rPr>
              <a:t>Oakland, Berkeley, Emeryville</a:t>
            </a:r>
            <a:r>
              <a:rPr lang="en-US" sz="2400" dirty="0">
                <a:cs typeface="Arial" pitchFamily="34" charset="0"/>
              </a:rPr>
              <a:t/>
            </a:r>
            <a:br>
              <a:rPr lang="en-US" sz="2400" dirty="0">
                <a:cs typeface="Arial" pitchFamily="34" charset="0"/>
              </a:rPr>
            </a:br>
            <a:r>
              <a:rPr lang="en-US" sz="2500" b="1" dirty="0">
                <a:latin typeface="+mj-lt"/>
                <a:cs typeface="Arial" pitchFamily="34" charset="0"/>
                <a:hlinkClick r:id="rId8"/>
              </a:rPr>
              <a:t>dougsagerhomes@gmail.com</a:t>
            </a:r>
            <a:r>
              <a:rPr lang="en-US" sz="2500" b="1" dirty="0">
                <a:latin typeface="+mj-lt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sz="4000" dirty="0" smtClean="0">
                <a:cs typeface="Arial" pitchFamily="34" charset="0"/>
              </a:rPr>
              <a:t/>
            </a:r>
            <a:br>
              <a:rPr lang="en-US" sz="4000" dirty="0" smtClean="0">
                <a:cs typeface="Arial" pitchFamily="34" charset="0"/>
              </a:rPr>
            </a:br>
            <a:r>
              <a:rPr lang="en-US" sz="4000" dirty="0" smtClean="0">
                <a:cs typeface="Arial" pitchFamily="34" charset="0"/>
              </a:rPr>
              <a:t/>
            </a:r>
            <a:br>
              <a:rPr lang="en-US" sz="4000" dirty="0" smtClean="0">
                <a:cs typeface="Arial" pitchFamily="34" charset="0"/>
              </a:rPr>
            </a:br>
            <a:r>
              <a:rPr lang="en-US" sz="4000" dirty="0" smtClean="0">
                <a:cs typeface="Arial" pitchFamily="34" charset="0"/>
              </a:rPr>
              <a:t/>
            </a:r>
            <a:br>
              <a:rPr lang="en-US" sz="4000" dirty="0" smtClean="0">
                <a:cs typeface="Arial" pitchFamily="34" charset="0"/>
              </a:rPr>
            </a:br>
            <a:r>
              <a:rPr lang="en-US" sz="3600" b="1" dirty="0" smtClean="0">
                <a:latin typeface="+mj-lt"/>
                <a:cs typeface="Arial" pitchFamily="34" charset="0"/>
              </a:rPr>
              <a:t>Nick </a:t>
            </a:r>
            <a:r>
              <a:rPr lang="en-US" sz="3600" b="1" dirty="0">
                <a:latin typeface="+mj-lt"/>
                <a:cs typeface="Arial" pitchFamily="34" charset="0"/>
              </a:rPr>
              <a:t>Solis</a:t>
            </a:r>
          </a:p>
          <a:p>
            <a:pPr>
              <a:spcBef>
                <a:spcPts val="0"/>
              </a:spcBef>
              <a:defRPr/>
            </a:pPr>
            <a:r>
              <a:rPr lang="en-US" sz="2500" b="1" dirty="0">
                <a:cs typeface="Arial" pitchFamily="34" charset="0"/>
              </a:rPr>
              <a:t>Contra Costa AOR</a:t>
            </a:r>
          </a:p>
          <a:p>
            <a:pPr>
              <a:spcBef>
                <a:spcPts val="0"/>
              </a:spcBef>
              <a:defRPr/>
            </a:pPr>
            <a:r>
              <a:rPr lang="en-US" sz="2200" b="1" dirty="0">
                <a:latin typeface="+mj-lt"/>
                <a:cs typeface="Arial" pitchFamily="34" charset="0"/>
              </a:rPr>
              <a:t>Walnut Creek, Danville, Pleasanton, Brentwood</a:t>
            </a:r>
            <a:r>
              <a:rPr lang="en-US" sz="2400" dirty="0">
                <a:cs typeface="Arial" pitchFamily="34" charset="0"/>
              </a:rPr>
              <a:t/>
            </a:r>
            <a:br>
              <a:rPr lang="en-US" sz="2400" dirty="0">
                <a:cs typeface="Arial" pitchFamily="34" charset="0"/>
              </a:rPr>
            </a:br>
            <a:r>
              <a:rPr lang="en-US" sz="2500" b="1" dirty="0">
                <a:latin typeface="+mj-lt"/>
                <a:cs typeface="Arial" pitchFamily="34" charset="0"/>
                <a:hlinkClick r:id="rId9"/>
              </a:rPr>
              <a:t>nick@realnicksolis.com</a:t>
            </a:r>
            <a:r>
              <a:rPr lang="en-US" sz="2500" b="1" dirty="0">
                <a:latin typeface="+mj-lt"/>
                <a:cs typeface="Arial" pitchFamily="34" charset="0"/>
              </a:rPr>
              <a:t> </a:t>
            </a:r>
          </a:p>
          <a:p>
            <a:pPr>
              <a:defRPr/>
            </a:pPr>
            <a:endParaRPr lang="en-US" sz="2800" dirty="0"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4000" dirty="0">
                <a:cs typeface="Arial" pitchFamily="34" charset="0"/>
              </a:rPr>
              <a:t/>
            </a:r>
            <a:br>
              <a:rPr lang="en-US" sz="4000" dirty="0">
                <a:cs typeface="Arial" pitchFamily="34" charset="0"/>
              </a:rPr>
            </a:br>
            <a:r>
              <a:rPr lang="en-US" sz="4000" dirty="0" smtClean="0">
                <a:cs typeface="Arial" pitchFamily="34" charset="0"/>
              </a:rPr>
              <a:t/>
            </a:r>
            <a:br>
              <a:rPr lang="en-US" sz="4000" dirty="0" smtClean="0">
                <a:cs typeface="Arial" pitchFamily="34" charset="0"/>
              </a:rPr>
            </a:br>
            <a:r>
              <a:rPr lang="en-US" sz="3600" b="1" dirty="0">
                <a:latin typeface="+mj-lt"/>
                <a:cs typeface="Arial" pitchFamily="34" charset="0"/>
              </a:rPr>
              <a:t>Erin Steele</a:t>
            </a:r>
          </a:p>
          <a:p>
            <a:pPr>
              <a:defRPr/>
            </a:pPr>
            <a:r>
              <a:rPr lang="en-US" sz="2500" b="1" dirty="0" smtClean="0">
                <a:cs typeface="Arial" pitchFamily="34" charset="0"/>
              </a:rPr>
              <a:t>Affiliate </a:t>
            </a:r>
            <a:r>
              <a:rPr lang="en-US" sz="2500" b="1" dirty="0">
                <a:cs typeface="Arial" pitchFamily="34" charset="0"/>
              </a:rPr>
              <a:t>Ambassador</a:t>
            </a:r>
          </a:p>
          <a:p>
            <a:pPr>
              <a:defRPr/>
            </a:pPr>
            <a:r>
              <a:rPr lang="en-US" sz="2200" b="1" dirty="0" smtClean="0">
                <a:latin typeface="+mj-lt"/>
                <a:cs typeface="Arial" pitchFamily="34" charset="0"/>
              </a:rPr>
              <a:t>Pleasanton</a:t>
            </a:r>
            <a:r>
              <a:rPr lang="en-US" sz="2400" dirty="0">
                <a:cs typeface="Arial" pitchFamily="34" charset="0"/>
              </a:rPr>
              <a:t/>
            </a:r>
            <a:br>
              <a:rPr lang="en-US" sz="2400" dirty="0">
                <a:cs typeface="Arial" pitchFamily="34" charset="0"/>
              </a:rPr>
            </a:br>
            <a:r>
              <a:rPr lang="en-US" sz="2500" b="1" dirty="0">
                <a:latin typeface="+mj-lt"/>
                <a:cs typeface="Arial" pitchFamily="34" charset="0"/>
                <a:hlinkClick r:id="rId10"/>
              </a:rPr>
              <a:t>erins@wellsfargo.com</a:t>
            </a:r>
            <a:endParaRPr lang="en-US" sz="2500" b="1" dirty="0">
              <a:latin typeface="+mj-lt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228" y="768634"/>
            <a:ext cx="1246056" cy="5784566"/>
            <a:chOff x="495228" y="637570"/>
            <a:chExt cx="1246056" cy="5784566"/>
          </a:xfrm>
        </p:grpSpPr>
        <p:pic>
          <p:nvPicPr>
            <p:cNvPr id="2050" name="Picture 2" descr="M:\YPN\2015\Leadership\AnthonyAndaya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6511"/>
            <a:stretch/>
          </p:blipFill>
          <p:spPr bwMode="auto">
            <a:xfrm>
              <a:off x="507420" y="637570"/>
              <a:ext cx="1138500" cy="1620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M:\YPN\2015\Leadership\Ricardo Archila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28" y="2112746"/>
              <a:ext cx="1220850" cy="1505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M:\YPN\2015\Leadership\Jessica Depper.jpe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84" b="6424"/>
            <a:stretch/>
          </p:blipFill>
          <p:spPr bwMode="auto">
            <a:xfrm>
              <a:off x="507420" y="3598405"/>
              <a:ext cx="1220850" cy="1476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M:\YPN\2015\Leadership\Carol Farrar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54" t="8600" r="14736"/>
            <a:stretch/>
          </p:blipFill>
          <p:spPr bwMode="auto">
            <a:xfrm flipH="1">
              <a:off x="495228" y="5029200"/>
              <a:ext cx="1246056" cy="1392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5029200" y="922468"/>
            <a:ext cx="1207008" cy="5609072"/>
            <a:chOff x="5105400" y="922468"/>
            <a:chExt cx="1207008" cy="5609072"/>
          </a:xfrm>
        </p:grpSpPr>
        <p:pic>
          <p:nvPicPr>
            <p:cNvPr id="2054" name="Picture 6" descr="M:\YPN\2015\Leadership\Krista Knight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12" b="5035"/>
            <a:stretch/>
          </p:blipFill>
          <p:spPr bwMode="auto">
            <a:xfrm>
              <a:off x="5105400" y="922468"/>
              <a:ext cx="1158250" cy="1363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5105400" y="2286000"/>
              <a:ext cx="1207008" cy="4245540"/>
              <a:chOff x="5105400" y="2286000"/>
              <a:chExt cx="1207008" cy="4245540"/>
            </a:xfrm>
          </p:grpSpPr>
          <p:pic>
            <p:nvPicPr>
              <p:cNvPr id="2055" name="Picture 7" descr="M:\YPN\2015\Leadership\Doug Sager.jpg"/>
              <p:cNvPicPr>
                <a:picLocks noChangeAspect="1" noChangeArrowheads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15" t="4063" r="4859" b="25269"/>
              <a:stretch/>
            </p:blipFill>
            <p:spPr bwMode="auto">
              <a:xfrm>
                <a:off x="5105400" y="2286000"/>
                <a:ext cx="1158250" cy="1288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6" name="Picture 8" descr="M:\YPN\2015\Leadership\Nick Solis 1.jpg"/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96" t="8711" r="392" b="6844"/>
              <a:stretch/>
            </p:blipFill>
            <p:spPr bwMode="auto">
              <a:xfrm>
                <a:off x="5105400" y="3533571"/>
                <a:ext cx="1207008" cy="16473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7" name="Picture 9" descr="M:\YPN\2015\Leadership\Erin Steele.png"/>
              <p:cNvPicPr>
                <a:picLocks noChangeAspect="1" noChangeArrowheads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55" r="13881"/>
              <a:stretch/>
            </p:blipFill>
            <p:spPr bwMode="auto">
              <a:xfrm>
                <a:off x="5105400" y="5012588"/>
                <a:ext cx="1207008" cy="1518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652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2015 Committee Liaison and C.A.R. Staff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sz="half" idx="1"/>
          </p:nvPr>
        </p:nvSpPr>
        <p:spPr>
          <a:xfrm>
            <a:off x="306998" y="4325566"/>
            <a:ext cx="3810000" cy="1362683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824" b="1" dirty="0" smtClean="0">
                <a:latin typeface="+mj-lt"/>
                <a:cs typeface="Arial" pitchFamily="34" charset="0"/>
              </a:rPr>
              <a:t>Jared Martin</a:t>
            </a:r>
            <a:br>
              <a:rPr lang="en-US" sz="2824" b="1" dirty="0" smtClean="0">
                <a:latin typeface="+mj-lt"/>
                <a:cs typeface="Arial" pitchFamily="34" charset="0"/>
              </a:rPr>
            </a:br>
            <a:r>
              <a:rPr lang="en-US" sz="1900" b="1" dirty="0" smtClean="0">
                <a:latin typeface="+mj-lt"/>
                <a:cs typeface="Arial" pitchFamily="34" charset="0"/>
              </a:rPr>
              <a:t>Committee Liaison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900" dirty="0">
                <a:latin typeface="+mj-lt"/>
                <a:cs typeface="Arial" pitchFamily="34" charset="0"/>
              </a:rPr>
              <a:t>Fresno AOR</a:t>
            </a:r>
            <a:br>
              <a:rPr lang="en-US" sz="1900" dirty="0">
                <a:latin typeface="+mj-lt"/>
                <a:cs typeface="Arial" pitchFamily="34" charset="0"/>
              </a:rPr>
            </a:br>
            <a:r>
              <a:rPr lang="en-US" sz="1900" dirty="0" smtClean="0">
                <a:latin typeface="+mj-lt"/>
                <a:cs typeface="Arial" pitchFamily="34" charset="0"/>
                <a:hlinkClick r:id="rId3"/>
              </a:rPr>
              <a:t>jared.kw@gmail.com</a:t>
            </a:r>
            <a:r>
              <a:rPr lang="en-US" sz="1900" dirty="0" smtClean="0">
                <a:latin typeface="+mj-lt"/>
                <a:cs typeface="Arial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>
              <a:latin typeface="+mj-lt"/>
              <a:cs typeface="Arial" pitchFamily="34" charset="0"/>
            </a:endParaRPr>
          </a:p>
        </p:txBody>
      </p:sp>
      <p:pic>
        <p:nvPicPr>
          <p:cNvPr id="3074" name="Picture 2" descr="M:\YPN\2015\Leadership\Jared Marti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2"/>
          <a:stretch/>
        </p:blipFill>
        <p:spPr bwMode="auto">
          <a:xfrm>
            <a:off x="1295400" y="1828800"/>
            <a:ext cx="1833196" cy="24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24285" y="4419600"/>
            <a:ext cx="2971801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8750" b="1" dirty="0" smtClean="0">
                <a:latin typeface="+mj-lt"/>
                <a:cs typeface="Arial" pitchFamily="34" charset="0"/>
              </a:rPr>
              <a:t>Lindsey Moss</a:t>
            </a:r>
          </a:p>
          <a:p>
            <a:pPr algn="ctr">
              <a:spcBef>
                <a:spcPts val="0"/>
              </a:spcBef>
              <a:defRPr/>
            </a:pPr>
            <a:endParaRPr lang="en-US" sz="1806" dirty="0" smtClean="0">
              <a:latin typeface="+mj-lt"/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6000" b="1" dirty="0" smtClean="0">
                <a:latin typeface="+mj-lt"/>
                <a:cs typeface="Arial" pitchFamily="34" charset="0"/>
              </a:rPr>
              <a:t>C.A.R. Staff</a:t>
            </a:r>
            <a:r>
              <a:rPr lang="en-US" sz="4800" dirty="0" smtClean="0">
                <a:latin typeface="+mj-lt"/>
                <a:cs typeface="Arial" pitchFamily="34" charset="0"/>
              </a:rPr>
              <a:t/>
            </a:r>
            <a:br>
              <a:rPr lang="en-US" sz="4800" dirty="0" smtClean="0">
                <a:latin typeface="+mj-lt"/>
                <a:cs typeface="Arial" pitchFamily="34" charset="0"/>
              </a:rPr>
            </a:br>
            <a:r>
              <a:rPr lang="en-US" sz="6000" dirty="0" smtClean="0">
                <a:solidFill>
                  <a:srgbClr val="0070C0"/>
                </a:solidFill>
                <a:latin typeface="+mj-lt"/>
                <a:cs typeface="Arial" pitchFamily="34" charset="0"/>
                <a:hlinkClick r:id="rId5"/>
              </a:rPr>
              <a:t>lindseym@car.org</a:t>
            </a:r>
            <a:r>
              <a:rPr lang="en-US" sz="6000" dirty="0" smtClean="0">
                <a:latin typeface="+mj-lt"/>
                <a:cs typeface="Arial" pitchFamily="34" charset="0"/>
              </a:rPr>
              <a:t>   </a:t>
            </a:r>
            <a:endParaRPr lang="en-US" sz="1806" dirty="0" smtClean="0">
              <a:latin typeface="+mj-lt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599" y="1905000"/>
            <a:ext cx="1517067" cy="242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YPN Mission Statement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 smtClean="0">
                <a:latin typeface="Calibri" panose="020F0502020204030204" pitchFamily="34" charset="0"/>
                <a:cs typeface="Arial" pitchFamily="34" charset="0"/>
              </a:rPr>
              <a:t>YPN helps young real estate professionals excel in their careers by giving them the tools and encouragement to become involved in four core areas: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alibri" panose="020F0502020204030204" pitchFamily="34" charset="0"/>
                <a:cs typeface="Arial" pitchFamily="34" charset="0"/>
              </a:rPr>
              <a:t>REALTOR® associations. </a:t>
            </a:r>
            <a:r>
              <a:rPr lang="en-US" i="1" dirty="0" smtClean="0">
                <a:latin typeface="Calibri" panose="020F0502020204030204" pitchFamily="34" charset="0"/>
                <a:cs typeface="Arial" pitchFamily="34" charset="0"/>
              </a:rPr>
              <a:t>Attend REALTOR® conferences and pursue leadership roles with their local, state, and national association.</a:t>
            </a:r>
            <a:endParaRPr lang="en-US" b="1" i="1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alibri" panose="020F0502020204030204" pitchFamily="34" charset="0"/>
                <a:cs typeface="Arial" pitchFamily="34" charset="0"/>
              </a:rPr>
              <a:t>Real estate industry.</a:t>
            </a:r>
            <a:r>
              <a:rPr lang="en-US" i="1" dirty="0" smtClean="0">
                <a:latin typeface="Calibri" panose="020F0502020204030204" pitchFamily="34" charset="0"/>
                <a:cs typeface="Arial" pitchFamily="34" charset="0"/>
              </a:rPr>
              <a:t> Take an active role in policy discussions and advocacy issues; be informed about the latest industry news and trends</a:t>
            </a:r>
            <a:endParaRPr lang="en-US" b="1" i="1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alibri" panose="020F0502020204030204" pitchFamily="34" charset="0"/>
                <a:cs typeface="Arial" pitchFamily="34" charset="0"/>
              </a:rPr>
              <a:t>Peers. </a:t>
            </a:r>
            <a:r>
              <a:rPr lang="en-US" i="1" dirty="0" smtClean="0">
                <a:latin typeface="Calibri" panose="020F0502020204030204" pitchFamily="34" charset="0"/>
                <a:cs typeface="Arial" pitchFamily="34" charset="0"/>
              </a:rPr>
              <a:t>Network and learn from one another by attending events, participating in online communication, and seeking out mentoring opportunities</a:t>
            </a:r>
            <a:endParaRPr lang="en-US" b="1" i="1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alibri" panose="020F0502020204030204" pitchFamily="34" charset="0"/>
                <a:cs typeface="Arial" pitchFamily="34" charset="0"/>
              </a:rPr>
              <a:t>Community. </a:t>
            </a:r>
            <a:r>
              <a:rPr lang="en-US" i="1" dirty="0" smtClean="0">
                <a:latin typeface="Calibri" panose="020F0502020204030204" pitchFamily="34" charset="0"/>
                <a:cs typeface="Arial" pitchFamily="34" charset="0"/>
              </a:rPr>
              <a:t>Become exceptional members of their community by demonstrating a high level of REALTOR® professionalism and volunteering for causes they feel passionate about.</a:t>
            </a:r>
            <a:endParaRPr lang="en-US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7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667000"/>
            <a:ext cx="8686800" cy="2057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Join Up &amp; Give Back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Basics)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2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09600" y="381000"/>
            <a:ext cx="8153400" cy="914400"/>
          </a:xfrm>
        </p:spPr>
        <p:txBody>
          <a:bodyPr>
            <a:noAutofit/>
          </a:bodyPr>
          <a:lstStyle/>
          <a:p>
            <a:pPr algn="ctr">
              <a:buClr>
                <a:srgbClr val="1F497D"/>
              </a:buClr>
            </a:pPr>
            <a:r>
              <a:rPr lang="en-US" sz="3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What is the C.A.R. YPN Week of Giving?</a:t>
            </a:r>
            <a:endParaRPr lang="en-US" sz="38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81200"/>
            <a:ext cx="8839200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 Week </a:t>
            </a:r>
            <a:r>
              <a:rPr lang="en-US" sz="2400" dirty="0">
                <a:solidFill>
                  <a:prstClr val="black"/>
                </a:solidFill>
              </a:rPr>
              <a:t>To Give Back </a:t>
            </a:r>
            <a:r>
              <a:rPr lang="en-US" sz="2400" dirty="0" smtClean="0">
                <a:solidFill>
                  <a:prstClr val="black"/>
                </a:solidFill>
              </a:rPr>
              <a:t>to </a:t>
            </a:r>
            <a:r>
              <a:rPr lang="en-US" sz="2400" dirty="0">
                <a:solidFill>
                  <a:prstClr val="black"/>
                </a:solidFill>
              </a:rPr>
              <a:t>Your Local </a:t>
            </a:r>
            <a:r>
              <a:rPr lang="en-US" sz="2400" dirty="0" smtClean="0">
                <a:solidFill>
                  <a:prstClr val="black"/>
                </a:solidFill>
              </a:rPr>
              <a:t>Community </a:t>
            </a:r>
          </a:p>
          <a:p>
            <a:pPr marL="800100" lvl="1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August 10-16th</a:t>
            </a:r>
            <a:br>
              <a:rPr lang="en-US" sz="2400" dirty="0" smtClean="0">
                <a:solidFill>
                  <a:prstClr val="black"/>
                </a:solidFill>
              </a:rPr>
            </a:br>
            <a:endParaRPr lang="en-US" sz="2400" dirty="0" smtClean="0">
              <a:solidFill>
                <a:prstClr val="black"/>
              </a:solidFill>
            </a:endParaRPr>
          </a:p>
          <a:p>
            <a:pPr marL="342900" lvl="0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Local Associations and YPNs Across California will be Contributing to a Cause of Their Choice During the Same Week </a:t>
            </a:r>
            <a:br>
              <a:rPr lang="en-US" sz="2400" dirty="0" smtClean="0">
                <a:solidFill>
                  <a:prstClr val="black"/>
                </a:solidFill>
              </a:rPr>
            </a:br>
            <a:endParaRPr lang="en-US" sz="2400" dirty="0" smtClean="0">
              <a:solidFill>
                <a:prstClr val="black"/>
              </a:solidFill>
            </a:endParaRPr>
          </a:p>
          <a:p>
            <a:pPr marL="342900" lvl="0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This is </a:t>
            </a:r>
            <a:r>
              <a:rPr lang="en-US" sz="2400" b="1" u="sng" dirty="0" smtClean="0">
                <a:solidFill>
                  <a:prstClr val="black"/>
                </a:solidFill>
              </a:rPr>
              <a:t>Your</a:t>
            </a:r>
            <a:r>
              <a:rPr lang="en-US" sz="2400" dirty="0" smtClean="0">
                <a:solidFill>
                  <a:prstClr val="black"/>
                </a:solidFill>
              </a:rPr>
              <a:t> Local Event, C.A.R. YPN is Just Providing the Platform </a:t>
            </a:r>
          </a:p>
        </p:txBody>
      </p:sp>
    </p:spTree>
    <p:extLst>
      <p:ext uri="{BB962C8B-B14F-4D97-AF65-F5344CB8AC3E}">
        <p14:creationId xmlns:p14="http://schemas.microsoft.com/office/powerpoint/2010/main" val="27779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3400" y="381000"/>
            <a:ext cx="8153400" cy="914400"/>
          </a:xfrm>
        </p:spPr>
        <p:txBody>
          <a:bodyPr>
            <a:noAutofit/>
          </a:bodyPr>
          <a:lstStyle/>
          <a:p>
            <a:pPr algn="ctr">
              <a:buClr>
                <a:srgbClr val="1F497D"/>
              </a:buClr>
            </a:pPr>
            <a:r>
              <a:rPr lang="en-US" sz="3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How to Get Started</a:t>
            </a:r>
            <a:endParaRPr lang="en-US" sz="38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05000"/>
            <a:ext cx="876300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Choose </a:t>
            </a:r>
            <a:r>
              <a:rPr lang="en-US" sz="2400" dirty="0">
                <a:solidFill>
                  <a:prstClr val="black"/>
                </a:solidFill>
              </a:rPr>
              <a:t>a </a:t>
            </a:r>
            <a:r>
              <a:rPr lang="en-US" sz="2400" dirty="0" smtClean="0">
                <a:solidFill>
                  <a:prstClr val="black"/>
                </a:solidFill>
              </a:rPr>
              <a:t>Day, Weekend, the </a:t>
            </a:r>
            <a:r>
              <a:rPr lang="en-US" sz="2400" dirty="0">
                <a:solidFill>
                  <a:prstClr val="black"/>
                </a:solidFill>
              </a:rPr>
              <a:t>Entire </a:t>
            </a:r>
            <a:r>
              <a:rPr lang="en-US" sz="2400" dirty="0" smtClean="0">
                <a:solidFill>
                  <a:prstClr val="black"/>
                </a:solidFill>
              </a:rPr>
              <a:t>Week, or Combination for Your Event! </a:t>
            </a:r>
          </a:p>
          <a:p>
            <a:pPr marL="800100" lvl="1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Choose </a:t>
            </a:r>
            <a:r>
              <a:rPr lang="en-US" sz="2400" dirty="0">
                <a:solidFill>
                  <a:prstClr val="black"/>
                </a:solidFill>
              </a:rPr>
              <a:t>whatever works best for your YPN and </a:t>
            </a:r>
            <a:r>
              <a:rPr lang="en-US" sz="2400" dirty="0" smtClean="0">
                <a:solidFill>
                  <a:prstClr val="black"/>
                </a:solidFill>
              </a:rPr>
              <a:t>AOR</a:t>
            </a:r>
            <a:br>
              <a:rPr lang="en-US" sz="2400" dirty="0" smtClean="0">
                <a:solidFill>
                  <a:prstClr val="black"/>
                </a:solidFill>
              </a:rPr>
            </a:br>
            <a:endParaRPr lang="en-US" sz="2400" dirty="0" smtClean="0">
              <a:solidFill>
                <a:prstClr val="black"/>
              </a:solidFill>
            </a:endParaRPr>
          </a:p>
          <a:p>
            <a:pPr marL="342900" lvl="0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Select Charitable Cause or Event in Your Area to Give Back To</a:t>
            </a:r>
          </a:p>
          <a:p>
            <a:pPr marL="800100" lvl="1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Cleaning the Beach, Serving Meals at a Shelter, Painting Homes</a:t>
            </a:r>
          </a:p>
          <a:p>
            <a:pPr marL="342900" lvl="0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lvl="0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Sign People Up To Participate from Your Entire Association</a:t>
            </a:r>
            <a:endParaRPr lang="en-US" sz="2400" dirty="0">
              <a:solidFill>
                <a:prstClr val="black"/>
              </a:solidFill>
            </a:endParaRPr>
          </a:p>
          <a:p>
            <a:pPr marL="800100" lvl="1" indent="-182880">
              <a:spcBef>
                <a:spcPct val="20000"/>
              </a:spcBef>
              <a:buClr>
                <a:schemeClr val="accent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Can Team Up with Neighboring Associations!</a:t>
            </a:r>
          </a:p>
        </p:txBody>
      </p:sp>
    </p:spTree>
    <p:extLst>
      <p:ext uri="{BB962C8B-B14F-4D97-AF65-F5344CB8AC3E}">
        <p14:creationId xmlns:p14="http://schemas.microsoft.com/office/powerpoint/2010/main" val="415480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667000"/>
            <a:ext cx="8686800" cy="2057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Give Me the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Deets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3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rity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ustom 1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10278</TotalTime>
  <Words>392</Words>
  <Application>Microsoft Office PowerPoint</Application>
  <PresentationFormat>On-screen Show (4:3)</PresentationFormat>
  <Paragraphs>121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Clarity</vt:lpstr>
      <vt:lpstr>1_Clarity</vt:lpstr>
      <vt:lpstr>Office Theme</vt:lpstr>
      <vt:lpstr>PowerPoint Presentation</vt:lpstr>
      <vt:lpstr>2015 Leadership</vt:lpstr>
      <vt:lpstr>2015 Advisory Board</vt:lpstr>
      <vt:lpstr>2015 Committee Liaison and C.A.R. Staff</vt:lpstr>
      <vt:lpstr>YPN Mission Statement</vt:lpstr>
      <vt:lpstr>Join Up &amp; Give Back (The Basics)</vt:lpstr>
      <vt:lpstr>PowerPoint Presentation</vt:lpstr>
      <vt:lpstr>PowerPoint Presentation</vt:lpstr>
      <vt:lpstr>Give Me the Deets</vt:lpstr>
      <vt:lpstr>PowerPoint Presentation</vt:lpstr>
      <vt:lpstr>PowerPoint Presentation</vt:lpstr>
      <vt:lpstr>Promote, Promote, Promote!</vt:lpstr>
      <vt:lpstr>PowerPoint Presentation</vt:lpstr>
      <vt:lpstr>Let’s Recap</vt:lpstr>
      <vt:lpstr>PowerPoint Presentation</vt:lpstr>
      <vt:lpstr>Q&amp;A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Moss</dc:creator>
  <cp:lastModifiedBy>Lindsey Moss</cp:lastModifiedBy>
  <cp:revision>93</cp:revision>
  <cp:lastPrinted>2015-05-21T19:59:44Z</cp:lastPrinted>
  <dcterms:created xsi:type="dcterms:W3CDTF">2015-05-19T19:01:21Z</dcterms:created>
  <dcterms:modified xsi:type="dcterms:W3CDTF">2015-07-16T21:48:07Z</dcterms:modified>
</cp:coreProperties>
</file>