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06" r:id="rId2"/>
    <p:sldId id="307" r:id="rId3"/>
    <p:sldId id="312" r:id="rId4"/>
    <p:sldId id="260" r:id="rId5"/>
    <p:sldId id="269" r:id="rId6"/>
    <p:sldId id="265" r:id="rId7"/>
    <p:sldId id="266" r:id="rId8"/>
    <p:sldId id="264" r:id="rId9"/>
    <p:sldId id="299" r:id="rId10"/>
    <p:sldId id="300" r:id="rId11"/>
    <p:sldId id="301" r:id="rId12"/>
    <p:sldId id="296" r:id="rId13"/>
    <p:sldId id="302" r:id="rId14"/>
    <p:sldId id="268" r:id="rId15"/>
    <p:sldId id="262" r:id="rId16"/>
    <p:sldId id="263" r:id="rId17"/>
    <p:sldId id="304" r:id="rId18"/>
    <p:sldId id="305" r:id="rId19"/>
    <p:sldId id="270" r:id="rId20"/>
    <p:sldId id="261" r:id="rId21"/>
    <p:sldId id="271" r:id="rId22"/>
    <p:sldId id="272" r:id="rId23"/>
    <p:sldId id="273" r:id="rId24"/>
    <p:sldId id="274" r:id="rId25"/>
    <p:sldId id="303" r:id="rId26"/>
    <p:sldId id="275" r:id="rId27"/>
    <p:sldId id="276" r:id="rId28"/>
    <p:sldId id="277" r:id="rId29"/>
    <p:sldId id="278" r:id="rId30"/>
    <p:sldId id="279" r:id="rId31"/>
    <p:sldId id="281" r:id="rId32"/>
    <p:sldId id="282" r:id="rId33"/>
    <p:sldId id="283" r:id="rId34"/>
    <p:sldId id="284" r:id="rId35"/>
    <p:sldId id="285" r:id="rId36"/>
    <p:sldId id="280" r:id="rId37"/>
    <p:sldId id="286" r:id="rId38"/>
    <p:sldId id="287" r:id="rId39"/>
    <p:sldId id="288" r:id="rId40"/>
    <p:sldId id="289" r:id="rId41"/>
    <p:sldId id="290" r:id="rId42"/>
    <p:sldId id="291" r:id="rId43"/>
    <p:sldId id="293" r:id="rId44"/>
    <p:sldId id="294" r:id="rId45"/>
    <p:sldId id="295" r:id="rId46"/>
    <p:sldId id="309" r:id="rId47"/>
    <p:sldId id="310" r:id="rId48"/>
    <p:sldId id="31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71" autoAdjust="0"/>
  </p:normalViewPr>
  <p:slideViewPr>
    <p:cSldViewPr>
      <p:cViewPr varScale="1">
        <p:scale>
          <a:sx n="104" d="100"/>
          <a:sy n="10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AA406-9833-4AE1-9519-AF70C8FD19B9}" type="datetimeFigureOut">
              <a:rPr lang="en-US" smtClean="0"/>
              <a:t>3/1/2016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7D34-1069-4288-BD46-A3DE3A77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9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7898" indent="-28380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5228" indent="-227046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9319" indent="-227046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3410" indent="-227046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7501" indent="-22704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1592" indent="-22704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5683" indent="-22704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9774" indent="-22704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5EA1BB-4297-4764-AA77-0C72DA10FCD7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A899A8-00DD-4133-BA32-0EFC64A8783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673B1-6220-4617-8138-D68CAAAD2A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118030" y="97455"/>
            <a:ext cx="2971800" cy="457200"/>
          </a:xfrm>
          <a:prstGeom prst="rect">
            <a:avLst/>
          </a:prstGeom>
        </p:spPr>
        <p:txBody>
          <a:bodyPr vert="horz" lIns="93696" tIns="46847" rIns="93696" bIns="46847" rtlCol="0"/>
          <a:lstStyle>
            <a:lvl1pPr algn="l"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z</a:t>
            </a:r>
            <a:r>
              <a:rPr lang="en-US" dirty="0" smtClean="0"/>
              <a:t>ipLogix Digital Ink® Training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9314" y="8521254"/>
            <a:ext cx="2971800" cy="457200"/>
          </a:xfrm>
          <a:prstGeom prst="rect">
            <a:avLst/>
          </a:prstGeom>
        </p:spPr>
        <p:txBody>
          <a:bodyPr vert="horz" lIns="93696" tIns="46847" rIns="93696" bIns="46847" rtlCol="0" anchor="b"/>
          <a:lstStyle>
            <a:lvl1pPr algn="l">
              <a:defRPr sz="13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www.zipLogix.com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4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Forms or PDF documents saved in this zipForm® file can be added for signing.</a:t>
            </a:r>
          </a:p>
          <a:p>
            <a:endParaRPr lang="en-US" baseline="0" dirty="0" smtClean="0"/>
          </a:p>
          <a:p>
            <a:pPr marL="216227" indent="-216227">
              <a:buAutoNum type="arabicPeriod"/>
            </a:pPr>
            <a:r>
              <a:rPr lang="en-US" baseline="0" dirty="0" smtClean="0"/>
              <a:t>Click each document or PDF to select it for the signing packet.  </a:t>
            </a:r>
            <a:br>
              <a:rPr lang="en-US" baseline="0" dirty="0" smtClean="0"/>
            </a:br>
            <a:r>
              <a:rPr lang="en-US" baseline="0" dirty="0" smtClean="0"/>
              <a:t>(Tip: Use the </a:t>
            </a:r>
            <a:r>
              <a:rPr lang="en-US" b="1" baseline="0" dirty="0" smtClean="0"/>
              <a:t>Select All </a:t>
            </a:r>
            <a:r>
              <a:rPr lang="en-US" b="0" baseline="0" dirty="0" smtClean="0"/>
              <a:t>button to select all forms and PDF documents in this zipForm® Plus file)</a:t>
            </a:r>
          </a:p>
          <a:p>
            <a:pPr marL="216227" indent="-216227">
              <a:buAutoNum type="arabicPeriod"/>
            </a:pPr>
            <a:r>
              <a:rPr lang="en-US" b="0" baseline="0" dirty="0" smtClean="0"/>
              <a:t>Click and drag documents to sign to organize the order for documents.</a:t>
            </a:r>
            <a:br>
              <a:rPr lang="en-US" b="0" baseline="0" dirty="0" smtClean="0"/>
            </a:br>
            <a:r>
              <a:rPr lang="en-US" b="0" baseline="0" dirty="0" smtClean="0"/>
              <a:t>(Tip: Add a new PDF for signing (without saving it in zipVault® first) by clicking the </a:t>
            </a:r>
            <a:r>
              <a:rPr lang="en-US" b="1" baseline="0" dirty="0" smtClean="0"/>
              <a:t>Browse</a:t>
            </a:r>
            <a:r>
              <a:rPr lang="en-US" b="0" baseline="0" dirty="0" smtClean="0"/>
              <a:t> button above the list of documents)</a:t>
            </a:r>
          </a:p>
          <a:p>
            <a:pPr marL="216227" indent="-216227">
              <a:buAutoNum type="arabicPeriod"/>
            </a:pPr>
            <a:r>
              <a:rPr lang="en-US" b="0" baseline="0" dirty="0" smtClean="0"/>
              <a:t>Click </a:t>
            </a:r>
            <a:r>
              <a:rPr lang="en-US" b="1" baseline="0" dirty="0" smtClean="0"/>
              <a:t>Next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673B1-6220-4617-8138-D68CAAAD2A7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118030" y="97455"/>
            <a:ext cx="2971800" cy="457200"/>
          </a:xfrm>
          <a:prstGeom prst="rect">
            <a:avLst/>
          </a:prstGeom>
        </p:spPr>
        <p:txBody>
          <a:bodyPr vert="horz" lIns="93696" tIns="46847" rIns="93696" bIns="46847" rtlCol="0"/>
          <a:lstStyle>
            <a:lvl1pPr algn="l"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z</a:t>
            </a:r>
            <a:r>
              <a:rPr lang="en-US" dirty="0" smtClean="0"/>
              <a:t>ipLogix Digital Ink® Training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9314" y="8521254"/>
            <a:ext cx="2971800" cy="457200"/>
          </a:xfrm>
          <a:prstGeom prst="rect">
            <a:avLst/>
          </a:prstGeom>
        </p:spPr>
        <p:txBody>
          <a:bodyPr vert="horz" lIns="93696" tIns="46847" rIns="93696" bIns="46847" rtlCol="0" anchor="b"/>
          <a:lstStyle>
            <a:lvl1pPr algn="l">
              <a:defRPr sz="13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www.zipLogix.com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70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68825" cy="3427412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7988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Thank you for joining us in our training today!  We hope it was educational.  </a:t>
            </a:r>
          </a:p>
          <a:p>
            <a:endParaRPr lang="en-US" alt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Here are some helpful links for contacting ZipForm® or finding additional help.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13AA67-938D-49E0-836B-94190F93F2D6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F9BCDE-84C6-475D-ADB4-CABB0A6D953C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DB4F67-9AA5-4D1F-A5BD-DE0CCA137A61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6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1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5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22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0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9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9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2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12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68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7" descr="Box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563688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bt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r.org/legal/app/" TargetMode="External"/><Relationship Id="rId5" Type="http://schemas.openxmlformats.org/officeDocument/2006/relationships/hyperlink" Target="http://www.car.org/legal/LegalWebinars/live/" TargetMode="External"/><Relationship Id="rId4" Type="http://schemas.openxmlformats.org/officeDocument/2006/relationships/image" Target="../media/image39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457200"/>
            <a:ext cx="8229600" cy="998041"/>
          </a:xfrm>
          <a:ln w="12700"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70C0"/>
                </a:solidFill>
              </a:rPr>
              <a:t>Welcome to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635" y="1461692"/>
            <a:ext cx="5867400" cy="425926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Our webinar will begin at 1:30 p.m.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sz="8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Handouts for today’s presentation are available at </a:t>
            </a:r>
            <a:r>
              <a:rPr lang="en-US" sz="2400" u="sng" dirty="0">
                <a:solidFill>
                  <a:srgbClr val="000000"/>
                </a:solidFill>
              </a:rPr>
              <a:t>http://www.car.org/legal/LegalWebinars/live/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en-US" sz="8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To get audio, </a:t>
            </a:r>
            <a:r>
              <a:rPr lang="en-US" sz="2400" u="sng" dirty="0" smtClean="0">
                <a:solidFill>
                  <a:srgbClr val="000000"/>
                </a:solidFill>
              </a:rPr>
              <a:t>turn on volume</a:t>
            </a:r>
            <a:r>
              <a:rPr lang="en-US" sz="2400" dirty="0" smtClean="0">
                <a:solidFill>
                  <a:srgbClr val="000000"/>
                </a:solidFill>
              </a:rPr>
              <a:t> on your computer speakers or </a:t>
            </a:r>
            <a:r>
              <a:rPr lang="en-US" sz="2400" u="sng" dirty="0" smtClean="0">
                <a:solidFill>
                  <a:srgbClr val="000000"/>
                </a:solidFill>
              </a:rPr>
              <a:t>phone in</a:t>
            </a:r>
            <a:r>
              <a:rPr lang="en-US" sz="2400" dirty="0" smtClean="0">
                <a:solidFill>
                  <a:srgbClr val="000000"/>
                </a:solidFill>
              </a:rPr>
              <a:t> using the information on your attendee control panel. If you experience audio problems while using your computer speakers, try phoning in instead.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249F15-991D-49DE-98C1-4E7E2A54B4C3}" type="slidenum">
              <a:rPr lang="en-US" sz="2000" b="0" smtClean="0"/>
              <a:pPr eaLnBrk="1" hangingPunct="1"/>
              <a:t>1</a:t>
            </a:fld>
            <a:endParaRPr lang="en-US" sz="2000" b="0" dirty="0" smtClean="0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1"/>
          <a:stretch>
            <a:fillRect/>
          </a:stretch>
        </p:blipFill>
        <p:spPr bwMode="auto">
          <a:xfrm>
            <a:off x="6248400" y="2971800"/>
            <a:ext cx="2652712" cy="18288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AutoShape 4"/>
          <p:cNvSpPr>
            <a:spLocks noChangeArrowheads="1"/>
          </p:cNvSpPr>
          <p:nvPr/>
        </p:nvSpPr>
        <p:spPr bwMode="auto">
          <a:xfrm>
            <a:off x="5257800" y="3260558"/>
            <a:ext cx="990600" cy="381000"/>
          </a:xfrm>
          <a:prstGeom prst="rightArrow">
            <a:avLst>
              <a:gd name="adj1" fmla="val 50000"/>
              <a:gd name="adj2" fmla="val 65000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z="2800" b="0"/>
          </a:p>
        </p:txBody>
      </p:sp>
      <p:sp>
        <p:nvSpPr>
          <p:cNvPr id="8" name="Rectangle 7"/>
          <p:cNvSpPr/>
          <p:nvPr/>
        </p:nvSpPr>
        <p:spPr>
          <a:xfrm rot="19731900">
            <a:off x="7164729" y="3840751"/>
            <a:ext cx="140939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677" y="685800"/>
            <a:ext cx="810523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00"/>
                </a:solidFill>
                <a:latin typeface="Arial Black" pitchFamily="34" charset="0"/>
              </a:rPr>
              <a:t>C.A.R. Legal Live Webinar</a:t>
            </a:r>
          </a:p>
        </p:txBody>
      </p:sp>
    </p:spTree>
    <p:extLst>
      <p:ext uri="{BB962C8B-B14F-4D97-AF65-F5344CB8AC3E}">
        <p14:creationId xmlns:p14="http://schemas.microsoft.com/office/powerpoint/2010/main" val="25763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8"/>
            <a:ext cx="8229600" cy="441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3810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Step One: </a:t>
            </a:r>
            <a:r>
              <a:rPr lang="en-US" sz="2800" dirty="0">
                <a:latin typeface="Calibri" panose="020F0502020204030204" pitchFamily="34" charset="0"/>
              </a:rPr>
              <a:t>Fill out the </a:t>
            </a:r>
            <a:r>
              <a:rPr lang="en-US" sz="2800" dirty="0" smtClean="0">
                <a:latin typeface="Calibri" panose="020F0502020204030204" pitchFamily="34" charset="0"/>
              </a:rPr>
              <a:t>Sellers information </a:t>
            </a:r>
            <a:r>
              <a:rPr lang="en-US" sz="2800" dirty="0">
                <a:latin typeface="Calibri" panose="020F0502020204030204" pitchFamily="34" charset="0"/>
              </a:rPr>
              <a:t>on section </a:t>
            </a:r>
            <a:r>
              <a:rPr lang="en-US" sz="2800" dirty="0" smtClean="0">
                <a:latin typeface="Calibri" panose="020F0502020204030204" pitchFamily="34" charset="0"/>
              </a:rPr>
              <a:t>1 </a:t>
            </a:r>
            <a:r>
              <a:rPr lang="en-US" sz="2800" dirty="0">
                <a:latin typeface="Calibri" panose="020F0502020204030204" pitchFamily="34" charset="0"/>
              </a:rPr>
              <a:t>of the </a:t>
            </a:r>
            <a:r>
              <a:rPr lang="en-US" sz="2800" dirty="0" smtClean="0">
                <a:latin typeface="Calibri" panose="020F0502020204030204" pitchFamily="34" charset="0"/>
              </a:rPr>
              <a:t>RLA </a:t>
            </a:r>
            <a:r>
              <a:rPr lang="en-US" sz="2800" dirty="0">
                <a:latin typeface="Calibri" panose="020F0502020204030204" pitchFamily="34" charset="0"/>
              </a:rPr>
              <a:t>form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89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Step Two: </a:t>
            </a:r>
            <a:r>
              <a:rPr lang="en-US" sz="3200" dirty="0" smtClean="0">
                <a:latin typeface="Calibri" panose="020F0502020204030204" pitchFamily="34" charset="0"/>
              </a:rPr>
              <a:t>Fill in the </a:t>
            </a:r>
            <a:r>
              <a:rPr lang="en-US" sz="3200" b="1" dirty="0" smtClean="0">
                <a:latin typeface="Calibri" panose="020F0502020204030204" pitchFamily="34" charset="0"/>
              </a:rPr>
              <a:t>Entities</a:t>
            </a:r>
            <a:r>
              <a:rPr lang="en-US" sz="3200" dirty="0" smtClean="0">
                <a:latin typeface="Calibri" panose="020F0502020204030204" pitchFamily="34" charset="0"/>
              </a:rPr>
              <a:t> information on section 2 of the </a:t>
            </a:r>
            <a:r>
              <a:rPr lang="en-US" sz="3200" b="1" dirty="0" smtClean="0">
                <a:latin typeface="Calibri" panose="020F0502020204030204" pitchFamily="34" charset="0"/>
              </a:rPr>
              <a:t>RCSD-S</a:t>
            </a:r>
            <a:r>
              <a:rPr lang="en-US" sz="3200" dirty="0" smtClean="0">
                <a:latin typeface="Calibri" panose="020F0502020204030204" pitchFamily="34" charset="0"/>
              </a:rPr>
              <a:t> form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162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4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762000"/>
            <a:ext cx="365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Question: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What if there are more than two Buyers or more than two Sellers in my transaction?</a:t>
            </a:r>
          </a:p>
          <a:p>
            <a:pPr algn="ctr"/>
            <a:endParaRPr lang="en-US" sz="28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Answer:</a:t>
            </a:r>
            <a:endParaRPr lang="en-US" sz="2800" dirty="0">
              <a:latin typeface="Calibri" panose="020F0502020204030204" pitchFamily="34" charset="0"/>
            </a:endParaRPr>
          </a:p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Use the Additional Signature Addendum (CAR Form </a:t>
            </a:r>
            <a:r>
              <a:rPr lang="en-US" sz="2800" b="1" dirty="0" smtClean="0">
                <a:latin typeface="Calibri" panose="020F0502020204030204" pitchFamily="34" charset="0"/>
              </a:rPr>
              <a:t>ASA</a:t>
            </a:r>
            <a:r>
              <a:rPr lang="en-US" sz="2800" dirty="0" smtClean="0">
                <a:latin typeface="Calibri" panose="020F0502020204030204" pitchFamily="34" charset="0"/>
              </a:rPr>
              <a:t>)</a:t>
            </a:r>
            <a:br>
              <a:rPr lang="en-US" sz="2800" dirty="0" smtClean="0">
                <a:latin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https://www.luu.org.uk/pageassets/campaigns/weve-got-your-back/Zero-Tolerance-Final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2438400" cy="22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33" y="2495550"/>
            <a:ext cx="5563567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5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01650"/>
            <a:ext cx="81089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Calibri" panose="020F0502020204030204" pitchFamily="34" charset="0"/>
              </a:rPr>
              <a:t>Tip! </a:t>
            </a:r>
            <a:r>
              <a:rPr lang="en-US" sz="2400" dirty="0" smtClean="0">
                <a:latin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Use form Additional Agent Acknowledgement with principals </a:t>
            </a:r>
            <a:r>
              <a:rPr lang="en-US" sz="2400" dirty="0">
                <a:latin typeface="Calibri" panose="020F0502020204030204" pitchFamily="34" charset="0"/>
              </a:rPr>
              <a:t>that </a:t>
            </a:r>
            <a:r>
              <a:rPr lang="en-US" sz="2400" dirty="0" smtClean="0">
                <a:latin typeface="Calibri" panose="020F0502020204030204" pitchFamily="34" charset="0"/>
              </a:rPr>
              <a:t>two or more </a:t>
            </a:r>
            <a:r>
              <a:rPr lang="en-US" sz="2400" dirty="0">
                <a:latin typeface="Calibri" panose="020F0502020204030204" pitchFamily="34" charset="0"/>
              </a:rPr>
              <a:t>agents in </a:t>
            </a:r>
            <a:r>
              <a:rPr lang="en-US" sz="2400" dirty="0" smtClean="0">
                <a:latin typeface="Calibri" panose="020F0502020204030204" pitchFamily="34" charset="0"/>
              </a:rPr>
              <a:t>same brokerage </a:t>
            </a:r>
            <a:r>
              <a:rPr lang="en-US" sz="2400" dirty="0">
                <a:latin typeface="Calibri" panose="020F0502020204030204" pitchFamily="34" charset="0"/>
              </a:rPr>
              <a:t>are working as partners </a:t>
            </a:r>
            <a:r>
              <a:rPr lang="en-US" sz="2400" dirty="0" smtClean="0">
                <a:latin typeface="Calibri" panose="020F0502020204030204" pitchFamily="34" charset="0"/>
              </a:rPr>
              <a:t>or team </a:t>
            </a:r>
            <a:r>
              <a:rPr lang="en-US" sz="2400" dirty="0">
                <a:latin typeface="Calibri" panose="020F0502020204030204" pitchFamily="34" charset="0"/>
              </a:rPr>
              <a:t>for a specified buyer or seller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00250"/>
            <a:ext cx="629879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8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438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How to use zipLogix Digital Ink®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88" y="2133600"/>
            <a:ext cx="9653588" cy="49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Step One</a:t>
            </a:r>
            <a:r>
              <a:rPr lang="en-US" sz="3600" dirty="0" smtClean="0">
                <a:latin typeface="Calibri" panose="020F0502020204030204" pitchFamily="34" charset="0"/>
              </a:rPr>
              <a:t>: Send for signatures: Click </a:t>
            </a:r>
            <a:r>
              <a:rPr lang="en-US" sz="3600" b="1" dirty="0" smtClean="0">
                <a:latin typeface="Calibri" panose="020F0502020204030204" pitchFamily="34" charset="0"/>
              </a:rPr>
              <a:t>eSign 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1837"/>
            <a:ext cx="8458200" cy="4525963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Send documents to be signed electronically using zipLogix Digital Ink</a:t>
            </a:r>
            <a:r>
              <a:rPr lang="en-US" sz="2400" baseline="30000" dirty="0">
                <a:latin typeface="Calibri" panose="020F0502020204030204" pitchFamily="34" charset="0"/>
              </a:rPr>
              <a:t> ®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</a:t>
            </a:r>
            <a:r>
              <a:rPr lang="en-US" sz="2400" dirty="0" smtClean="0">
                <a:latin typeface="Calibri" panose="020F0502020204030204" pitchFamily="34" charset="0"/>
              </a:rPr>
              <a:t>select your e-signing software in your zipForm</a:t>
            </a:r>
            <a:r>
              <a:rPr lang="en-US" sz="2400" baseline="30000" dirty="0">
                <a:latin typeface="Calibri" panose="020F0502020204030204" pitchFamily="34" charset="0"/>
              </a:rPr>
              <a:t> ®</a:t>
            </a:r>
            <a:r>
              <a:rPr lang="en-US" sz="2400" dirty="0" smtClean="0">
                <a:latin typeface="Calibri" panose="020F0502020204030204" pitchFamily="34" charset="0"/>
              </a:rPr>
              <a:t> Plus profile).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Right Arrow 7"/>
          <p:cNvSpPr/>
          <p:nvPr/>
        </p:nvSpPr>
        <p:spPr>
          <a:xfrm>
            <a:off x="5029200" y="2743200"/>
            <a:ext cx="762000" cy="445437"/>
          </a:xfrm>
          <a:prstGeom prst="homePlate">
            <a:avLst/>
          </a:prstGeom>
          <a:solidFill>
            <a:schemeClr val="accent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eSign</a:t>
            </a:r>
            <a:endParaRPr lang="en-US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HGPMincho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7387" y="3495136"/>
            <a:ext cx="6858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316966"/>
            <a:ext cx="97345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200" b="1" dirty="0" smtClean="0">
                <a:latin typeface="Calibri" panose="020F0502020204030204" pitchFamily="34" charset="0"/>
              </a:rPr>
              <a:t>Step Two</a:t>
            </a:r>
            <a:r>
              <a:rPr lang="en-US" sz="4200" dirty="0" smtClean="0">
                <a:latin typeface="Calibri" panose="020F0502020204030204" pitchFamily="34" charset="0"/>
              </a:rPr>
              <a:t>: Select forms</a:t>
            </a:r>
            <a:endParaRPr lang="en-US" sz="4200" dirty="0">
              <a:latin typeface="Calibri" panose="020F0502020204030204" pitchFamily="34" charset="0"/>
            </a:endParaRPr>
          </a:p>
        </p:txBody>
      </p:sp>
      <p:sp>
        <p:nvSpPr>
          <p:cNvPr id="6" name="Right Arrow 7"/>
          <p:cNvSpPr/>
          <p:nvPr/>
        </p:nvSpPr>
        <p:spPr>
          <a:xfrm>
            <a:off x="2209800" y="4572000"/>
            <a:ext cx="1295400" cy="445437"/>
          </a:xfrm>
          <a:prstGeom prst="homePlate">
            <a:avLst/>
          </a:prstGeom>
          <a:solidFill>
            <a:schemeClr val="accent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kern="1200" dirty="0" smtClean="0">
                <a:solidFill>
                  <a:schemeClr val="tx1"/>
                </a:solidFill>
                <a:effectLst/>
                <a:latin typeface="Century Gothic"/>
              </a:rPr>
              <a:t>1. Select </a:t>
            </a:r>
            <a:endParaRPr lang="en-US" sz="2000" b="1" dirty="0">
              <a:solidFill>
                <a:schemeClr val="tx1"/>
              </a:solidFill>
              <a:effectLst/>
              <a:latin typeface="Times New Roman"/>
              <a:ea typeface="HGPMinchoE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391400" y="2286000"/>
            <a:ext cx="1219200" cy="533400"/>
          </a:xfrm>
          <a:prstGeom prst="homePlat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  <a:latin typeface="Century Gothic"/>
              </a:rPr>
              <a:t>2. Next</a:t>
            </a:r>
            <a:endParaRPr lang="en-US" sz="2000" b="1" dirty="0">
              <a:solidFill>
                <a:schemeClr val="tx1"/>
              </a:solidFill>
              <a:effectLst/>
              <a:latin typeface="Times New Roman"/>
              <a:ea typeface="HGPMinchoE"/>
            </a:endParaRPr>
          </a:p>
        </p:txBody>
      </p:sp>
    </p:spTree>
    <p:extLst>
      <p:ext uri="{BB962C8B-B14F-4D97-AF65-F5344CB8AC3E}">
        <p14:creationId xmlns:p14="http://schemas.microsoft.com/office/powerpoint/2010/main" val="16258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9438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81450"/>
            <a:ext cx="7162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7923" y="399127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Transaction Parties for </a:t>
            </a:r>
            <a:r>
              <a:rPr lang="en-US" sz="3200" b="1" dirty="0" smtClean="0">
                <a:latin typeface="Calibri" panose="020F0502020204030204" pitchFamily="34" charset="0"/>
              </a:rPr>
              <a:t>Trustees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7620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54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923" y="399127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Transaction Parties for </a:t>
            </a:r>
            <a:r>
              <a:rPr lang="en-US" sz="3200" b="1" dirty="0" smtClean="0">
                <a:latin typeface="Calibri" panose="020F0502020204030204" pitchFamily="34" charset="0"/>
              </a:rPr>
              <a:t>LLC’s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1676400"/>
            <a:ext cx="76866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087" y="3505200"/>
            <a:ext cx="6488113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10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923" y="10674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Step Three</a:t>
            </a:r>
            <a:r>
              <a:rPr lang="en-US" sz="3200" dirty="0" smtClean="0">
                <a:latin typeface="Calibri" panose="020F0502020204030204" pitchFamily="34" charset="0"/>
              </a:rPr>
              <a:t>: In </a:t>
            </a:r>
            <a:r>
              <a:rPr lang="en-US" sz="3200" dirty="0">
                <a:latin typeface="Calibri" panose="020F0502020204030204" pitchFamily="34" charset="0"/>
              </a:rPr>
              <a:t>the </a:t>
            </a:r>
            <a:r>
              <a:rPr lang="en-US" sz="3200" b="1" dirty="0">
                <a:latin typeface="Calibri" panose="020F0502020204030204" pitchFamily="34" charset="0"/>
              </a:rPr>
              <a:t>Transaction Parties </a:t>
            </a:r>
            <a:r>
              <a:rPr lang="en-US" sz="3200" dirty="0">
                <a:latin typeface="Calibri" panose="020F0502020204030204" pitchFamily="34" charset="0"/>
              </a:rPr>
              <a:t>window, delete the entity name and replace with the signer’s name.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1874460"/>
            <a:ext cx="8015288" cy="515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25366" y="3352800"/>
            <a:ext cx="6488113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25366" y="4724400"/>
            <a:ext cx="6488113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17512" y="2209800"/>
            <a:ext cx="8229600" cy="1021976"/>
          </a:xfrm>
          <a:ln w="28575"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altLang="en-US" sz="3200" dirty="0" smtClean="0">
                <a:solidFill>
                  <a:srgbClr val="000000"/>
                </a:solidFill>
              </a:rPr>
              <a:t>Electronic Signatures: </a:t>
            </a:r>
            <a:r>
              <a:rPr lang="en-US" sz="3200" dirty="0"/>
              <a:t>Entities </a:t>
            </a:r>
            <a:r>
              <a:rPr lang="en-US" sz="3200" dirty="0" smtClean="0"/>
              <a:t>and </a:t>
            </a:r>
            <a:r>
              <a:rPr lang="en-US" sz="3200" dirty="0" err="1" smtClean="0"/>
              <a:t>zipLogix</a:t>
            </a:r>
            <a:r>
              <a:rPr lang="en-US" sz="3200" dirty="0" smtClean="0"/>
              <a:t> </a:t>
            </a:r>
            <a:r>
              <a:rPr lang="en-US" sz="3200" dirty="0"/>
              <a:t>Digital Ink</a:t>
            </a:r>
            <a:r>
              <a:rPr lang="en-US" sz="3200" dirty="0" smtClean="0"/>
              <a:t>®</a:t>
            </a: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>
          <a:xfrm>
            <a:off x="279399" y="3581400"/>
            <a:ext cx="8505825" cy="1153460"/>
          </a:xfrm>
        </p:spPr>
        <p:txBody>
          <a:bodyPr/>
          <a:lstStyle/>
          <a:p>
            <a:pPr marL="0" indent="0" algn="ctr">
              <a:lnSpc>
                <a:spcPct val="85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Neil Kalin, Assistant General Counsel, 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Moderator</a:t>
            </a:r>
          </a:p>
          <a:p>
            <a:pPr marL="0" indent="0" algn="ctr">
              <a:lnSpc>
                <a:spcPct val="85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Fatima Sogueco, Presenter</a:t>
            </a:r>
            <a:endParaRPr lang="en-US" altLang="en-US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102" name="Picture 2" descr="2BOX_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304800"/>
            <a:ext cx="29241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3FFE27-0B54-4902-8D3E-A6921D0F235C}" type="slidenum">
              <a:rPr lang="en-US" altLang="en-US" sz="20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91395" y="1378803"/>
            <a:ext cx="882568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00"/>
                </a:solidFill>
                <a:latin typeface="Arial Black" pitchFamily="34" charset="0"/>
              </a:rPr>
              <a:t>C.A.R. Legal Live Webinar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81074" y="4948520"/>
            <a:ext cx="7543801" cy="1015663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1200" dirty="0"/>
              <a:t>Copyright© </a:t>
            </a:r>
            <a:r>
              <a:rPr lang="en-US" sz="1200" dirty="0" smtClean="0"/>
              <a:t>2016 </a:t>
            </a:r>
            <a:r>
              <a:rPr lang="en-US" sz="1200" dirty="0"/>
              <a:t>CALIFORNIA ASSOCIATION OF REALTORS® (C.A.R.). </a:t>
            </a:r>
            <a:r>
              <a:rPr lang="en-US" sz="1200" dirty="0" smtClean="0"/>
              <a:t>Any reproduction </a:t>
            </a:r>
            <a:r>
              <a:rPr lang="en-US" sz="1200" dirty="0"/>
              <a:t>or use </a:t>
            </a:r>
            <a:r>
              <a:rPr lang="en-US" sz="1200" dirty="0" smtClean="0"/>
              <a:t>of this material is </a:t>
            </a:r>
            <a:r>
              <a:rPr lang="en-US" sz="1200" dirty="0"/>
              <a:t>strictly prohibited without the express written permission of the C.A.R. Legal Department. All rights reserved</a:t>
            </a:r>
            <a:r>
              <a:rPr lang="en-US" sz="1200" dirty="0" smtClean="0"/>
              <a:t>. The </a:t>
            </a:r>
            <a:r>
              <a:rPr lang="en-US" sz="1200" dirty="0"/>
              <a:t>information provided in this presentation is intended as general advice, and is not intended as a substitute for individual legal advice. </a:t>
            </a:r>
            <a:r>
              <a:rPr lang="en-US" sz="1200" dirty="0" smtClean="0"/>
              <a:t>The information in this presentation </a:t>
            </a:r>
            <a:r>
              <a:rPr lang="en-US" sz="1200" dirty="0"/>
              <a:t>is </a:t>
            </a:r>
            <a:r>
              <a:rPr lang="en-US" sz="1200" dirty="0" smtClean="0"/>
              <a:t>not </a:t>
            </a:r>
            <a:r>
              <a:rPr lang="en-US" sz="1200" dirty="0"/>
              <a:t>intended to </a:t>
            </a:r>
            <a:r>
              <a:rPr lang="en-US" sz="1200" dirty="0" smtClean="0"/>
              <a:t>nor does it create </a:t>
            </a:r>
            <a:r>
              <a:rPr lang="en-US" sz="1200" dirty="0"/>
              <a:t>a standard of care for real estate professionals</a:t>
            </a:r>
            <a:r>
              <a:rPr lang="en-US" sz="1200" dirty="0" smtClean="0"/>
              <a:t>.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16819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969715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Calibri" panose="020F0502020204030204" pitchFamily="34" charset="0"/>
              </a:rPr>
              <a:t>Steps Four and Five</a:t>
            </a:r>
            <a:r>
              <a:rPr lang="en-US" sz="3200" dirty="0" smtClean="0">
                <a:latin typeface="Calibri" panose="020F0502020204030204" pitchFamily="34" charset="0"/>
              </a:rPr>
              <a:t>: Click </a:t>
            </a:r>
            <a:r>
              <a:rPr lang="en-US" sz="3200" dirty="0">
                <a:latin typeface="Calibri" panose="020F0502020204030204" pitchFamily="34" charset="0"/>
              </a:rPr>
              <a:t>and drag signers to change the signing order. Drag two signers on top of each other to prompt them to sign at the same </a:t>
            </a:r>
            <a:r>
              <a:rPr lang="en-US" sz="3200" dirty="0" smtClean="0">
                <a:latin typeface="Calibri" panose="020F0502020204030204" pitchFamily="34" charset="0"/>
              </a:rPr>
              <a:t>time.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8888674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ight Arrow 7"/>
          <p:cNvSpPr/>
          <p:nvPr/>
        </p:nvSpPr>
        <p:spPr>
          <a:xfrm>
            <a:off x="6931614" y="3921067"/>
            <a:ext cx="1371600" cy="269933"/>
          </a:xfrm>
          <a:prstGeom prst="homePlat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5. Next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HGPMinchoE"/>
            </a:endParaRPr>
          </a:p>
        </p:txBody>
      </p:sp>
      <p:sp>
        <p:nvSpPr>
          <p:cNvPr id="12" name="Right Arrow 7"/>
          <p:cNvSpPr/>
          <p:nvPr/>
        </p:nvSpPr>
        <p:spPr>
          <a:xfrm flipH="1">
            <a:off x="1292814" y="4507563"/>
            <a:ext cx="2057400" cy="269933"/>
          </a:xfrm>
          <a:prstGeom prst="homePlate">
            <a:avLst/>
          </a:prstGeom>
          <a:solidFill>
            <a:schemeClr val="accent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4. Drag and drop</a:t>
            </a:r>
            <a:endParaRPr lang="en-US" b="1" dirty="0">
              <a:solidFill>
                <a:schemeClr val="tx1"/>
              </a:solidFill>
              <a:effectLst/>
              <a:latin typeface="Calibri" panose="020F0502020204030204" pitchFamily="34" charset="0"/>
              <a:ea typeface="HGPMinchoE"/>
            </a:endParaRPr>
          </a:p>
        </p:txBody>
      </p:sp>
    </p:spTree>
    <p:extLst>
      <p:ext uri="{BB962C8B-B14F-4D97-AF65-F5344CB8AC3E}">
        <p14:creationId xmlns:p14="http://schemas.microsoft.com/office/powerpoint/2010/main" val="333665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753600" cy="406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76400" y="3352800"/>
            <a:ext cx="1828800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76400" y="3352800"/>
            <a:ext cx="1295400" cy="2514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969715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Calibri" panose="020F0502020204030204" pitchFamily="34" charset="0"/>
              </a:rPr>
              <a:t>Steps Six</a:t>
            </a:r>
            <a:r>
              <a:rPr lang="en-US" sz="3200" dirty="0" smtClean="0">
                <a:latin typeface="Calibri" panose="020F0502020204030204" pitchFamily="34" charset="0"/>
              </a:rPr>
              <a:t>: Click and drop a Signature task for each signers. Click </a:t>
            </a:r>
            <a:r>
              <a:rPr lang="en-US" sz="3200" b="1" dirty="0" smtClean="0">
                <a:latin typeface="Calibri" panose="020F0502020204030204" pitchFamily="34" charset="0"/>
              </a:rPr>
              <a:t>Send</a:t>
            </a:r>
            <a:r>
              <a:rPr lang="en-US" sz="3200" dirty="0" smtClean="0">
                <a:latin typeface="Calibri" panose="020F0502020204030204" pitchFamily="34" charset="0"/>
              </a:rPr>
              <a:t> when finished.</a:t>
            </a:r>
            <a:br>
              <a:rPr lang="en-US" sz="3200" dirty="0" smtClean="0">
                <a:latin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</a:rPr>
            </a:br>
            <a:r>
              <a:rPr lang="en-US" sz="20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Tip</a:t>
            </a:r>
            <a:r>
              <a:rPr lang="en-US" sz="20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</a:rPr>
              <a:t>With the signature highlighted, you will now notice that the Text Box and Checkbox icons are now available. Drag the desired icon over to the form.</a:t>
            </a:r>
          </a:p>
        </p:txBody>
      </p:sp>
    </p:spTree>
    <p:extLst>
      <p:ext uri="{BB962C8B-B14F-4D97-AF65-F5344CB8AC3E}">
        <p14:creationId xmlns:p14="http://schemas.microsoft.com/office/powerpoint/2010/main" val="18738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1093"/>
            <a:ext cx="8420100" cy="483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sz="4000" dirty="0" smtClean="0">
                <a:latin typeface="Calibri" panose="020F0502020204030204" pitchFamily="34" charset="0"/>
              </a:rPr>
              <a:t>Email automatically sent to first signer</a:t>
            </a:r>
          </a:p>
        </p:txBody>
      </p:sp>
    </p:spTree>
    <p:extLst>
      <p:ext uri="{BB962C8B-B14F-4D97-AF65-F5344CB8AC3E}">
        <p14:creationId xmlns:p14="http://schemas.microsoft.com/office/powerpoint/2010/main" val="29507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600200"/>
          </a:xfrm>
        </p:spPr>
        <p:txBody>
          <a:bodyPr/>
          <a:lstStyle/>
          <a:p>
            <a:r>
              <a:rPr lang="en-US" sz="4000" dirty="0" smtClean="0">
                <a:latin typeface="Calibri" panose="020F0502020204030204" pitchFamily="34" charset="0"/>
              </a:rPr>
              <a:t>Signing: Two ways to create a Signature</a:t>
            </a:r>
            <a:br>
              <a:rPr lang="en-US" sz="4000" dirty="0" smtClean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Option one: Select a Signature Font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133600"/>
            <a:ext cx="938126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4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95400"/>
            <a:ext cx="9448800" cy="547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600200"/>
          </a:xfrm>
        </p:spPr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</a:rPr>
              <a:t>Option two: </a:t>
            </a:r>
            <a:br>
              <a:rPr lang="en-US" sz="3200" dirty="0" smtClean="0">
                <a:latin typeface="Calibri" panose="020F0502020204030204" pitchFamily="34" charset="0"/>
              </a:rPr>
            </a:br>
            <a:r>
              <a:rPr lang="en-US" sz="3200" dirty="0" smtClean="0">
                <a:latin typeface="Calibri" panose="020F0502020204030204" pitchFamily="34" charset="0"/>
              </a:rPr>
              <a:t>elect </a:t>
            </a:r>
            <a:r>
              <a:rPr lang="en-US" sz="3200" b="1" dirty="0" smtClean="0">
                <a:latin typeface="Calibri" panose="020F0502020204030204" pitchFamily="34" charset="0"/>
              </a:rPr>
              <a:t>Draw Your Own Signature</a:t>
            </a:r>
          </a:p>
        </p:txBody>
      </p:sp>
    </p:spTree>
    <p:extLst>
      <p:ext uri="{BB962C8B-B14F-4D97-AF65-F5344CB8AC3E}">
        <p14:creationId xmlns:p14="http://schemas.microsoft.com/office/powerpoint/2010/main" val="15515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595654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:\Users\fatimas\AppData\Local\Microsoft\Windows\Temporary Internet Files\Content.IE5\180N1ZAG\AttentionWor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7295">
            <a:off x="450013" y="518612"/>
            <a:ext cx="2133601" cy="7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3426" y="420716"/>
            <a:ext cx="5068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Make sure your signers are aware of the two options available to review the documents before signing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75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8710"/>
            <a:ext cx="8382000" cy="522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67000" y="2667000"/>
            <a:ext cx="57912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Click to </a:t>
            </a:r>
            <a:r>
              <a:rPr lang="en-US" sz="2400" b="1" dirty="0" smtClean="0">
                <a:latin typeface="Calibri" panose="020F0502020204030204" pitchFamily="34" charset="0"/>
              </a:rPr>
              <a:t>Sign</a:t>
            </a:r>
            <a:r>
              <a:rPr lang="en-US" sz="2400" dirty="0" smtClean="0">
                <a:latin typeface="Calibri" panose="020F0502020204030204" pitchFamily="34" charset="0"/>
              </a:rPr>
              <a:t> and type the information in the </a:t>
            </a:r>
            <a:r>
              <a:rPr lang="en-US" sz="2400" b="1" dirty="0" smtClean="0">
                <a:latin typeface="Calibri" panose="020F0502020204030204" pitchFamily="34" charset="0"/>
              </a:rPr>
              <a:t>Text</a:t>
            </a:r>
            <a:r>
              <a:rPr lang="en-US" sz="2400" dirty="0" smtClean="0">
                <a:latin typeface="Calibri" panose="020F0502020204030204" pitchFamily="34" charset="0"/>
              </a:rPr>
              <a:t> field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61950"/>
            <a:ext cx="944880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4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How to use zipLogix Digital Ink® from your Tablet device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22644"/>
            <a:ext cx="3810000" cy="1143000"/>
          </a:xfrm>
        </p:spPr>
        <p:txBody>
          <a:bodyPr/>
          <a:lstStyle/>
          <a:p>
            <a:r>
              <a:rPr lang="en-US" sz="4000" dirty="0" smtClean="0">
                <a:latin typeface="Calibri" panose="020F0502020204030204" pitchFamily="34" charset="0"/>
              </a:rPr>
              <a:t>Access </a:t>
            </a:r>
            <a:br>
              <a:rPr lang="en-US" sz="4000" dirty="0" smtClean="0">
                <a:latin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>zipForm® Mobile using the </a:t>
            </a:r>
            <a:br>
              <a:rPr lang="en-US" sz="4000" dirty="0" smtClean="0">
                <a:latin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</a:rPr>
              <a:t>FREE</a:t>
            </a:r>
            <a:r>
              <a:rPr lang="en-US" sz="4000" dirty="0" smtClean="0">
                <a:latin typeface="Calibri" panose="020F0502020204030204" pitchFamily="34" charset="0"/>
              </a:rPr>
              <a:t> C.A.R. Legal Hotline App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4800600" cy="659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4267200"/>
            <a:ext cx="2286000" cy="685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48200"/>
            <a:ext cx="11906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5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</a:rPr>
              <a:t>To ask a question, type it in the questions box on your attendee console.</a:t>
            </a:r>
          </a:p>
          <a:p>
            <a:r>
              <a:rPr lang="en-US" altLang="en-US" sz="2800" dirty="0">
                <a:solidFill>
                  <a:srgbClr val="000000"/>
                </a:solidFill>
              </a:rPr>
              <a:t>Do not ask a question involving a current transaction with an agent in another office. Direct that type of question to the Legal Hotline at (213) 739-8282</a:t>
            </a:r>
            <a:r>
              <a:rPr lang="en-US" altLang="en-US" sz="2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altLang="en-US" sz="2800" dirty="0">
                <a:solidFill>
                  <a:srgbClr val="000000"/>
                </a:solidFill>
              </a:rPr>
              <a:t>Sorry but we may not have time to get to everyone’s question.</a:t>
            </a: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4" name="Picture 6" descr="C:\Users\neilk\AppData\Local\Microsoft\Windows\Temporary Internet Files\Content.IE5\FBY9VFT0\MC9002328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06" y="4876800"/>
            <a:ext cx="10144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513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54" y="685800"/>
            <a:ext cx="5766788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057400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Step One</a:t>
            </a:r>
            <a:r>
              <a:rPr lang="en-US" sz="2800" dirty="0" smtClean="0">
                <a:latin typeface="Calibri" panose="020F0502020204030204" pitchFamily="34" charset="0"/>
              </a:rPr>
              <a:t>: 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Tap to Edit existing Transaction 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0874" y="2209800"/>
            <a:ext cx="4302926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5" y="1981200"/>
            <a:ext cx="90542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502827" y="3048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Step Two: </a:t>
            </a:r>
            <a:r>
              <a:rPr lang="en-US" sz="3200" dirty="0" smtClean="0">
                <a:latin typeface="Calibri" panose="020F0502020204030204" pitchFamily="34" charset="0"/>
              </a:rPr>
              <a:t>Fill out the Buyer’s information on section 1-A of the RPA-CA form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Step Three: </a:t>
            </a:r>
            <a:r>
              <a:rPr lang="en-US" sz="3200" dirty="0" smtClean="0">
                <a:latin typeface="Calibri" panose="020F0502020204030204" pitchFamily="34" charset="0"/>
              </a:rPr>
              <a:t>Fill in the </a:t>
            </a:r>
            <a:r>
              <a:rPr lang="en-US" sz="3200" b="1" dirty="0" smtClean="0">
                <a:latin typeface="Calibri" panose="020F0502020204030204" pitchFamily="34" charset="0"/>
              </a:rPr>
              <a:t>Entities</a:t>
            </a:r>
            <a:r>
              <a:rPr lang="en-US" sz="3200" dirty="0" smtClean="0">
                <a:latin typeface="Calibri" panose="020F0502020204030204" pitchFamily="34" charset="0"/>
              </a:rPr>
              <a:t> information on section 2 of the RCSD form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143000"/>
            <a:ext cx="73818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71662" y="5334000"/>
            <a:ext cx="7119938" cy="1295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44882" y="5410200"/>
            <a:ext cx="13716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438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How to use zipLogix Digital Ink®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34" y="1066800"/>
            <a:ext cx="6569666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286000"/>
            <a:ext cx="213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Step One</a:t>
            </a:r>
            <a:r>
              <a:rPr lang="en-US" sz="2400" dirty="0" smtClean="0"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Tap </a:t>
            </a:r>
            <a:r>
              <a:rPr lang="en-US" sz="2400" b="1" dirty="0" smtClean="0">
                <a:latin typeface="Calibri" panose="020F0502020204030204" pitchFamily="34" charset="0"/>
              </a:rPr>
              <a:t>Signatures</a:t>
            </a:r>
            <a:r>
              <a:rPr lang="en-US" sz="2400" dirty="0" smtClean="0">
                <a:latin typeface="Calibri" panose="020F0502020204030204" pitchFamily="34" charset="0"/>
              </a:rPr>
              <a:t> icon from the toolbar and select </a:t>
            </a:r>
            <a:r>
              <a:rPr lang="en-US" sz="2400" b="1" dirty="0" smtClean="0">
                <a:latin typeface="Calibri" panose="020F0502020204030204" pitchFamily="34" charset="0"/>
              </a:rPr>
              <a:t>Sign with zipLogix Digital Ink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0"/>
            <a:ext cx="61722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286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Step Two</a:t>
            </a:r>
            <a:r>
              <a:rPr lang="en-US" sz="2400" dirty="0" smtClean="0"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Tap to select forms for E-sign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2500" y="381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Steps Three and Four: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Select and Edit Signers’ Information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60" y="1676400"/>
            <a:ext cx="3683340" cy="491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1" y="2133600"/>
            <a:ext cx="5433059" cy="251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2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753600" cy="406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76400" y="3352800"/>
            <a:ext cx="1828800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76400" y="3352800"/>
            <a:ext cx="1295400" cy="2514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969715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Calibri" panose="020F0502020204030204" pitchFamily="34" charset="0"/>
              </a:rPr>
              <a:t>Steps Six</a:t>
            </a:r>
            <a:r>
              <a:rPr lang="en-US" sz="3200" dirty="0" smtClean="0">
                <a:latin typeface="Calibri" panose="020F0502020204030204" pitchFamily="34" charset="0"/>
              </a:rPr>
              <a:t>: Click and drop a Signature task for each signers. Click </a:t>
            </a:r>
            <a:r>
              <a:rPr lang="en-US" sz="3200" b="1" dirty="0" smtClean="0">
                <a:latin typeface="Calibri" panose="020F0502020204030204" pitchFamily="34" charset="0"/>
              </a:rPr>
              <a:t>Send</a:t>
            </a:r>
            <a:r>
              <a:rPr lang="en-US" sz="3200" dirty="0" smtClean="0">
                <a:latin typeface="Calibri" panose="020F0502020204030204" pitchFamily="34" charset="0"/>
              </a:rPr>
              <a:t> when finished.</a:t>
            </a:r>
            <a:br>
              <a:rPr lang="en-US" sz="3200" dirty="0" smtClean="0">
                <a:latin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</a:rPr>
            </a:br>
            <a:r>
              <a:rPr lang="en-US" sz="20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Tip</a:t>
            </a:r>
            <a:r>
              <a:rPr lang="en-US" sz="20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</a:rPr>
              <a:t>With the signature highlighted, you will now notice that the Text Box and Checkbox icons are now available. Drag the desired icon over to the form.</a:t>
            </a:r>
          </a:p>
        </p:txBody>
      </p:sp>
    </p:spTree>
    <p:extLst>
      <p:ext uri="{BB962C8B-B14F-4D97-AF65-F5344CB8AC3E}">
        <p14:creationId xmlns:p14="http://schemas.microsoft.com/office/powerpoint/2010/main" val="31288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1093"/>
            <a:ext cx="8420100" cy="483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sz="4000" dirty="0" smtClean="0">
                <a:latin typeface="Calibri" panose="020F0502020204030204" pitchFamily="34" charset="0"/>
              </a:rPr>
              <a:t>Email automatically sent to first signer</a:t>
            </a:r>
          </a:p>
        </p:txBody>
      </p:sp>
    </p:spTree>
    <p:extLst>
      <p:ext uri="{BB962C8B-B14F-4D97-AF65-F5344CB8AC3E}">
        <p14:creationId xmlns:p14="http://schemas.microsoft.com/office/powerpoint/2010/main" val="12012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600200"/>
          </a:xfrm>
        </p:spPr>
        <p:txBody>
          <a:bodyPr/>
          <a:lstStyle/>
          <a:p>
            <a:r>
              <a:rPr lang="en-US" sz="4000" dirty="0" smtClean="0">
                <a:latin typeface="Calibri" panose="020F0502020204030204" pitchFamily="34" charset="0"/>
              </a:rPr>
              <a:t>Signing: Two ways to create a Signature</a:t>
            </a:r>
            <a:br>
              <a:rPr lang="en-US" sz="4000" dirty="0" smtClean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Option one: Select a Signature Font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133600"/>
            <a:ext cx="938126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1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44" y="1302149"/>
            <a:ext cx="4724400" cy="14203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2709402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zipLogix </a:t>
            </a:r>
            <a:r>
              <a:rPr lang="en-US" sz="4000" dirty="0">
                <a:latin typeface="Calibri" panose="020F0502020204030204" pitchFamily="34" charset="0"/>
              </a:rPr>
              <a:t>Digital Ink® and </a:t>
            </a:r>
            <a:r>
              <a:rPr lang="en-US" sz="4000" dirty="0" smtClean="0">
                <a:latin typeface="Calibri" panose="020F0502020204030204" pitchFamily="34" charset="0"/>
              </a:rPr>
              <a:t>Entities</a:t>
            </a:r>
          </a:p>
          <a:p>
            <a:pPr algn="ctr"/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089737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Fatima Sogueco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zipForm® Product Supervisor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fatimas@car.org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95400"/>
            <a:ext cx="9448800" cy="547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600200"/>
          </a:xfrm>
        </p:spPr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</a:rPr>
              <a:t>Option two: </a:t>
            </a:r>
            <a:br>
              <a:rPr lang="en-US" sz="3200" dirty="0" smtClean="0">
                <a:latin typeface="Calibri" panose="020F0502020204030204" pitchFamily="34" charset="0"/>
              </a:rPr>
            </a:br>
            <a:r>
              <a:rPr lang="en-US" sz="3200" dirty="0" smtClean="0">
                <a:latin typeface="Calibri" panose="020F0502020204030204" pitchFamily="34" charset="0"/>
              </a:rPr>
              <a:t>elect </a:t>
            </a:r>
            <a:r>
              <a:rPr lang="en-US" sz="3200" b="1" dirty="0" smtClean="0">
                <a:latin typeface="Calibri" panose="020F0502020204030204" pitchFamily="34" charset="0"/>
              </a:rPr>
              <a:t>Draw Your Own Signature</a:t>
            </a:r>
          </a:p>
        </p:txBody>
      </p:sp>
    </p:spTree>
    <p:extLst>
      <p:ext uri="{BB962C8B-B14F-4D97-AF65-F5344CB8AC3E}">
        <p14:creationId xmlns:p14="http://schemas.microsoft.com/office/powerpoint/2010/main" val="37896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8710"/>
            <a:ext cx="8382000" cy="522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67000" y="2667000"/>
            <a:ext cx="57912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Click to </a:t>
            </a:r>
            <a:r>
              <a:rPr lang="en-US" sz="2400" b="1" dirty="0" smtClean="0">
                <a:latin typeface="Calibri" panose="020F0502020204030204" pitchFamily="34" charset="0"/>
              </a:rPr>
              <a:t>Sign</a:t>
            </a:r>
            <a:r>
              <a:rPr lang="en-US" sz="2400" dirty="0" smtClean="0">
                <a:latin typeface="Calibri" panose="020F0502020204030204" pitchFamily="34" charset="0"/>
              </a:rPr>
              <a:t> and type the information in the </a:t>
            </a:r>
            <a:r>
              <a:rPr lang="en-US" sz="2400" b="1" dirty="0" smtClean="0">
                <a:latin typeface="Calibri" panose="020F0502020204030204" pitchFamily="34" charset="0"/>
              </a:rPr>
              <a:t>Text</a:t>
            </a:r>
            <a:r>
              <a:rPr lang="en-US" sz="2400" dirty="0" smtClean="0">
                <a:latin typeface="Calibri" panose="020F0502020204030204" pitchFamily="34" charset="0"/>
              </a:rPr>
              <a:t> field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61950"/>
            <a:ext cx="944880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1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latin typeface="Calibri" panose="020F0502020204030204" pitchFamily="34" charset="0"/>
              </a:rPr>
              <a:t>Enable zipLogix Digital Ink®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05800" cy="347503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en-US" sz="2800" b="0" dirty="0" smtClean="0">
                <a:latin typeface="Calibri" panose="020F0502020204030204" pitchFamily="34" charset="0"/>
              </a:rPr>
              <a:t>Member Benefit </a:t>
            </a:r>
            <a:r>
              <a:rPr lang="en-US" altLang="en-US" sz="2800" dirty="0" smtClean="0">
                <a:latin typeface="Calibri" panose="020F0502020204030204" pitchFamily="34" charset="0"/>
              </a:rPr>
              <a:t>of the California Association of REALTORS® 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b="0" dirty="0" smtClean="0">
                <a:latin typeface="Calibri" panose="020F0502020204030204" pitchFamily="34" charset="0"/>
              </a:rPr>
              <a:t>Directly integrated with zipForm® Plus, Standard and Mobile editions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b="0" dirty="0" smtClean="0">
                <a:latin typeface="Calibri" panose="020F0502020204030204" pitchFamily="34" charset="0"/>
              </a:rPr>
              <a:t>No extra usernames or passwords to remember. 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b="0" dirty="0" smtClean="0">
                <a:latin typeface="Calibri" panose="020F0502020204030204" pitchFamily="34" charset="0"/>
              </a:rPr>
              <a:t>Check the status of signed contracts directly from zipForm®.</a:t>
            </a:r>
          </a:p>
          <a:p>
            <a:pPr marL="0" indent="0">
              <a:buNone/>
            </a:pPr>
            <a:endParaRPr lang="en-US" altLang="en-US" sz="2400" b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665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</a:rPr>
              <a:t>zipLogix Digital Ink® System Requirements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</a:rPr>
              <a:t>It is important that you view a zipLogix Digital Ink® signed document using 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Adobe Acrobat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</a:rPr>
              <a:t>The Adobe PDF viewer is free, and can be downloaded at 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www.Adobe.com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</a:rPr>
              <a:t>Using a different viewer, you might not see the signature properly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</a:rPr>
              <a:t>It is especially important to remember this for Apple computers.  The Apple Preview function will not properly show the signatures</a:t>
            </a:r>
            <a:r>
              <a:rPr lang="en-US" altLang="en-US" sz="2800" dirty="0" smtClean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37063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r>
              <a:rPr lang="en-US" altLang="en-US" sz="5400" b="1" dirty="0" smtClean="0">
                <a:latin typeface="Calibri" panose="020F0502020204030204" pitchFamily="34" charset="0"/>
              </a:rPr>
              <a:t>Thank You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086600" cy="3657600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2400" dirty="0" smtClean="0">
              <a:latin typeface="Calibri" panose="020F0502020204030204" pitchFamily="34" charset="0"/>
              <a:hlinkClick r:id="rId3"/>
            </a:endParaRPr>
          </a:p>
          <a:p>
            <a:pPr marL="0" indent="0" algn="ctr">
              <a:buNone/>
            </a:pPr>
            <a:r>
              <a:rPr lang="en-US" altLang="en-US" sz="2800" dirty="0" smtClean="0">
                <a:latin typeface="Calibri" panose="020F0502020204030204" pitchFamily="34" charset="0"/>
              </a:rPr>
              <a:t>For additional training on zipLogix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smtClean="0">
                <a:latin typeface="Calibri" panose="020F0502020204030204" pitchFamily="34" charset="0"/>
              </a:rPr>
              <a:t>Digital Ink® visit</a:t>
            </a:r>
          </a:p>
          <a:p>
            <a:pPr marL="0" indent="0" algn="ctr">
              <a:buNone/>
            </a:pPr>
            <a:r>
              <a:rPr lang="en-US" altLang="en-US" b="1" dirty="0" smtClean="0">
                <a:latin typeface="Calibri" panose="020F0502020204030204" pitchFamily="34" charset="0"/>
              </a:rPr>
              <a:t>www.youtube.com/ziplogix</a:t>
            </a:r>
          </a:p>
          <a:p>
            <a:pPr marL="0" indent="0" algn="ctr">
              <a:buNone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en-US" sz="2800" dirty="0" smtClean="0">
                <a:latin typeface="Calibri" panose="020F0502020204030204" pitchFamily="34" charset="0"/>
              </a:rPr>
              <a:t>For questions and comments, send an e-mail to</a:t>
            </a:r>
            <a:br>
              <a:rPr lang="en-US" altLang="en-US" sz="2800" dirty="0" smtClean="0">
                <a:latin typeface="Calibri" panose="020F0502020204030204" pitchFamily="34" charset="0"/>
              </a:rPr>
            </a:br>
            <a:r>
              <a:rPr lang="en-US" altLang="en-US" sz="2800" dirty="0" smtClean="0">
                <a:latin typeface="Calibri" panose="020F0502020204030204" pitchFamily="34" charset="0"/>
              </a:rPr>
              <a:t>training@car.org</a:t>
            </a:r>
          </a:p>
          <a:p>
            <a:pPr marL="0" indent="0" algn="ctr">
              <a:buNone/>
            </a:pPr>
            <a:endParaRPr lang="en-US" altLang="en-US" sz="28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altLang="en-US" sz="28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en-US" sz="2800" dirty="0" smtClean="0">
                <a:latin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en-US" altLang="en-US" sz="2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603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Questions?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9248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To ask a question, type it in the questions box on your attendee console.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Do not ask a question involving a current transaction with an agent in another office. Direct that type of question to the Legal Hotline at (213) 739-8282.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Sorry but we may not have time to get to everyone’s question.</a:t>
            </a:r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C7EED0-C3C1-4157-AEB0-4656B8613FF4}" type="slidenum">
              <a:rPr lang="en-US" altLang="en-US" sz="20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2000" smtClean="0"/>
          </a:p>
        </p:txBody>
      </p:sp>
      <p:pic>
        <p:nvPicPr>
          <p:cNvPr id="51206" name="Picture 7" descr="C:\Users\neilk\AppData\Local\Microsoft\Windows\Temporary Internet Files\Content.IE5\MCIZ35B5\MC90033812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40" y="-24653"/>
            <a:ext cx="1409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58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Announcements</a:t>
            </a:r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31CA137-9D3F-466E-A034-7436FBA9FC53}" type="slidenum">
              <a:rPr lang="en-US" altLang="en-US" sz="2000" smtClean="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2000" smtClean="0"/>
          </a:p>
        </p:txBody>
      </p:sp>
      <p:pic>
        <p:nvPicPr>
          <p:cNvPr id="52229" name="Picture 7" descr="MCj022923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5224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3"/>
          <p:cNvSpPr txBox="1">
            <a:spLocks noChangeArrowheads="1"/>
          </p:cNvSpPr>
          <p:nvPr/>
        </p:nvSpPr>
        <p:spPr bwMode="auto">
          <a:xfrm>
            <a:off x="685799" y="1524000"/>
            <a:ext cx="746760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/>
              <a:t>Legal </a:t>
            </a:r>
            <a:r>
              <a:rPr lang="en-US" sz="2400" dirty="0"/>
              <a:t>Live Webinar </a:t>
            </a:r>
            <a:r>
              <a:rPr lang="en-US" sz="2400" dirty="0">
                <a:hlinkClick r:id="rId5"/>
              </a:rPr>
              <a:t>http://www.car.org/legal/LegalWebinars/live</a:t>
            </a:r>
            <a:r>
              <a:rPr lang="en-US" sz="2400" dirty="0" smtClean="0">
                <a:hlinkClick r:id="rId5"/>
              </a:rPr>
              <a:t>/</a:t>
            </a:r>
            <a:r>
              <a:rPr lang="en-US" sz="2400" dirty="0" smtClean="0"/>
              <a:t> </a:t>
            </a:r>
          </a:p>
          <a:p>
            <a:pPr eaLnBrk="1" hangingPunct="1"/>
            <a:r>
              <a:rPr lang="en-US" altLang="en-US" sz="2400" b="0" dirty="0" smtClean="0"/>
              <a:t>Recorded </a:t>
            </a:r>
            <a:r>
              <a:rPr lang="en-US" altLang="en-US" sz="2400" b="0" dirty="0"/>
              <a:t>version of this webinar should be available </a:t>
            </a:r>
            <a:r>
              <a:rPr lang="en-US" altLang="en-US" sz="2400" b="0" dirty="0" smtClean="0"/>
              <a:t>by </a:t>
            </a:r>
            <a:r>
              <a:rPr lang="en-US" altLang="en-US" sz="2400" b="0" dirty="0" smtClean="0"/>
              <a:t>Wednesday.</a:t>
            </a:r>
            <a:endParaRPr lang="en-US" altLang="en-US" sz="2400" b="0" dirty="0"/>
          </a:p>
          <a:p>
            <a:pPr eaLnBrk="1" hangingPunct="1"/>
            <a:r>
              <a:rPr lang="en-US" altLang="en-US" sz="2400" b="0" dirty="0" smtClean="0">
                <a:solidFill>
                  <a:srgbClr val="000000"/>
                </a:solidFill>
              </a:rPr>
              <a:t>Upcoming monthly webinars: </a:t>
            </a:r>
          </a:p>
          <a:p>
            <a:pPr lvl="1" eaLnBrk="1" hangingPunct="1"/>
            <a:r>
              <a:rPr lang="en-US" altLang="en-US" sz="2000" b="0" dirty="0" smtClean="0"/>
              <a:t> </a:t>
            </a:r>
            <a:r>
              <a:rPr lang="en-US" altLang="en-US" sz="2000" b="0" dirty="0" smtClean="0"/>
              <a:t>April 5, </a:t>
            </a:r>
            <a:r>
              <a:rPr lang="en-US" altLang="en-US" sz="2000" b="0" dirty="0" smtClean="0"/>
              <a:t>2016 1:30-2:30 pm, </a:t>
            </a:r>
            <a:r>
              <a:rPr lang="en-US" altLang="en-US" sz="2000" b="0" dirty="0" smtClean="0">
                <a:solidFill>
                  <a:srgbClr val="000000"/>
                </a:solidFill>
              </a:rPr>
              <a:t>Topic:</a:t>
            </a:r>
            <a:r>
              <a:rPr lang="en-US" altLang="en-US" sz="2000" b="0" dirty="0" smtClean="0"/>
              <a:t> </a:t>
            </a:r>
            <a:r>
              <a:rPr lang="en-US" altLang="en-US" sz="1800" b="0" dirty="0" err="1" smtClean="0"/>
              <a:t>CalBRE</a:t>
            </a:r>
            <a:r>
              <a:rPr lang="en-US" altLang="en-US" sz="1800" b="0" dirty="0" smtClean="0"/>
              <a:t> Audits</a:t>
            </a:r>
            <a:endParaRPr lang="en-US" altLang="en-US" sz="1800" b="1" dirty="0" smtClean="0"/>
          </a:p>
          <a:p>
            <a:r>
              <a:rPr lang="en-US" sz="2400" dirty="0"/>
              <a:t>Twitter      : f</a:t>
            </a:r>
            <a:r>
              <a:rPr lang="en-US" sz="2400" dirty="0" smtClean="0"/>
              <a:t>ollow us on twitter @</a:t>
            </a:r>
            <a:r>
              <a:rPr lang="en-US" sz="2400" dirty="0" err="1" smtClean="0"/>
              <a:t>CARealegal</a:t>
            </a:r>
            <a:endParaRPr lang="en-US" sz="2400" dirty="0"/>
          </a:p>
          <a:p>
            <a:r>
              <a:rPr lang="en-US" sz="2400" dirty="0" smtClean="0"/>
              <a:t>Legal Hotline App: go to your </a:t>
            </a:r>
            <a:r>
              <a:rPr lang="en-US" sz="2400" dirty="0"/>
              <a:t>app store or </a:t>
            </a:r>
            <a:r>
              <a:rPr lang="en-US" sz="2400" dirty="0">
                <a:hlinkClick r:id="rId6"/>
              </a:rPr>
              <a:t>http://www.car.org/legal/app</a:t>
            </a:r>
            <a:r>
              <a:rPr lang="en-US" sz="2400" dirty="0" smtClean="0">
                <a:hlinkClick r:id="rId6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9" name="Picture 2" descr="C:\Users\candicem\AppData\Local\Microsoft\Windows\Temporary Internet Files\Content.IE5\OW8G9OQM\twitter_logo_principal-550x40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03" y="4021708"/>
            <a:ext cx="441223" cy="32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7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Thank You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924800" cy="3048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For legal questions, C.A.R. members may call our Legal Hotline at (213) 739-8282 or write to “Contact Us” at </a:t>
            </a:r>
            <a:r>
              <a:rPr lang="en-US" altLang="en-US" sz="2800" u="sng" dirty="0" smtClean="0">
                <a:solidFill>
                  <a:srgbClr val="000000"/>
                </a:solidFill>
              </a:rPr>
              <a:t>www.car.org</a:t>
            </a:r>
            <a:r>
              <a:rPr lang="en-US" altLang="en-US" sz="2800" dirty="0" smtClean="0">
                <a:solidFill>
                  <a:srgbClr val="000000"/>
                </a:solidFill>
              </a:rPr>
              <a:t>.</a:t>
            </a:r>
          </a:p>
          <a:p>
            <a:pPr marL="0" indent="0" algn="ctr" eaLnBrk="1" hangingPunct="1">
              <a:buFontTx/>
              <a:buNone/>
            </a:pPr>
            <a:endParaRPr lang="en-US" altLang="en-US" sz="800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If you have any suggestions or comments about this webinar, email </a:t>
            </a:r>
            <a:r>
              <a:rPr lang="en-US" altLang="en-US" sz="2800" u="sng" dirty="0" smtClean="0">
                <a:solidFill>
                  <a:srgbClr val="000000"/>
                </a:solidFill>
              </a:rPr>
              <a:t>neilk@car.org</a:t>
            </a:r>
            <a:r>
              <a:rPr lang="en-US" altLang="en-US" sz="2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AB90D2-16CC-47B1-8DEE-6797A26B2E15}" type="slidenum">
              <a:rPr lang="en-US" altLang="en-US" sz="2000" smtClean="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2000" smtClean="0"/>
          </a:p>
        </p:txBody>
      </p:sp>
      <p:pic>
        <p:nvPicPr>
          <p:cNvPr id="53253" name="Picture 7" descr="C:\Users\stellal\AppData\Local\Microsoft\Windows\Temporary Internet Files\Content.IE5\3Y8MGQ1K\MC90010522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2689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52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Getting started</a:t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Log-in to zipForm® Plus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61" y="1905000"/>
            <a:ext cx="7856741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6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  <a:noFill/>
          <a:ln>
            <a:noFill/>
          </a:ln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</a:rPr>
              <a:t>While filling out the </a:t>
            </a:r>
            <a:r>
              <a:rPr lang="en-US" sz="3600" b="1" dirty="0" smtClean="0">
                <a:latin typeface="Calibri" panose="020F0502020204030204" pitchFamily="34" charset="0"/>
              </a:rPr>
              <a:t>RPA-CA or RCSD</a:t>
            </a:r>
            <a:r>
              <a:rPr lang="en-US" sz="3600" dirty="0" smtClean="0">
                <a:latin typeface="Calibri" panose="020F0502020204030204" pitchFamily="34" charset="0"/>
              </a:rPr>
              <a:t> forms, when </a:t>
            </a:r>
            <a:r>
              <a:rPr lang="en-US" sz="3600" dirty="0">
                <a:latin typeface="Calibri" panose="020F0502020204030204" pitchFamily="34" charset="0"/>
              </a:rPr>
              <a:t>there is an entity acting as buyer or seller, follow these steps to include both the entity and signer on your form</a:t>
            </a:r>
            <a:r>
              <a:rPr lang="en-US" sz="3600" dirty="0" smtClean="0">
                <a:latin typeface="Calibri" panose="020F0502020204030204" pitchFamily="34" charset="0"/>
              </a:rPr>
              <a:t>!</a:t>
            </a:r>
            <a:endParaRPr lang="en-US" sz="4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5" y="1981200"/>
            <a:ext cx="90542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502827" y="3048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Step One: </a:t>
            </a:r>
            <a:r>
              <a:rPr lang="en-US" sz="3200" dirty="0" smtClean="0">
                <a:latin typeface="Calibri" panose="020F0502020204030204" pitchFamily="34" charset="0"/>
              </a:rPr>
              <a:t>Fill out the Buyer’s information on section 1-A of the RPA-CA form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Step Two: </a:t>
            </a:r>
            <a:r>
              <a:rPr lang="en-US" sz="3200" dirty="0" smtClean="0">
                <a:latin typeface="Calibri" panose="020F0502020204030204" pitchFamily="34" charset="0"/>
              </a:rPr>
              <a:t>Fill in the </a:t>
            </a:r>
            <a:r>
              <a:rPr lang="en-US" sz="3200" b="1" dirty="0" smtClean="0">
                <a:latin typeface="Calibri" panose="020F0502020204030204" pitchFamily="34" charset="0"/>
              </a:rPr>
              <a:t>Entities</a:t>
            </a:r>
            <a:r>
              <a:rPr lang="en-US" sz="3200" dirty="0" smtClean="0">
                <a:latin typeface="Calibri" panose="020F0502020204030204" pitchFamily="34" charset="0"/>
              </a:rPr>
              <a:t> information on section 2 of the </a:t>
            </a:r>
            <a:r>
              <a:rPr lang="en-US" sz="3200" b="1" dirty="0" smtClean="0">
                <a:latin typeface="Calibri" panose="020F0502020204030204" pitchFamily="34" charset="0"/>
              </a:rPr>
              <a:t>RCSD-B</a:t>
            </a:r>
            <a:r>
              <a:rPr lang="en-US" sz="3200" dirty="0" smtClean="0">
                <a:latin typeface="Calibri" panose="020F0502020204030204" pitchFamily="34" charset="0"/>
              </a:rPr>
              <a:t> form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143000"/>
            <a:ext cx="73818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71662" y="5334000"/>
            <a:ext cx="7119938" cy="1295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44882" y="5410200"/>
            <a:ext cx="13716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What if the Seller is a </a:t>
            </a:r>
            <a:r>
              <a:rPr lang="en-US" b="1" dirty="0" smtClean="0">
                <a:latin typeface="Calibri" panose="020F0502020204030204" pitchFamily="34" charset="0"/>
              </a:rPr>
              <a:t>Trust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C:\Users\fatimas\AppData\Local\Microsoft\Windows\Temporary Internet Files\Content.IE5\AYARRXBV\Home-Simpson-Thinking-Vector-Ima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w CAR logo R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w CAR logo RT</Template>
  <TotalTime>1355</TotalTime>
  <Words>1006</Words>
  <Application>Microsoft Office PowerPoint</Application>
  <PresentationFormat>On-screen Show (4:3)</PresentationFormat>
  <Paragraphs>132</Paragraphs>
  <Slides>48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Blank w CAR logo RT</vt:lpstr>
      <vt:lpstr>Welcome to  </vt:lpstr>
      <vt:lpstr>Electronic Signatures: Entities and zipLogix Digital Ink®</vt:lpstr>
      <vt:lpstr>Questions?</vt:lpstr>
      <vt:lpstr>PowerPoint Presentation</vt:lpstr>
      <vt:lpstr>Getting started Log-in to zipForm® Plus</vt:lpstr>
      <vt:lpstr>While filling out the RPA-CA or RCSD forms, when there is an entity acting as buyer or seller, follow these steps to include both the entity and signer on your form!</vt:lpstr>
      <vt:lpstr>Step One: Fill out the Buyer’s information on section 1-A of the RPA-CA form</vt:lpstr>
      <vt:lpstr>Step Two: Fill in the Entities information on section 2 of the RCSD-B form</vt:lpstr>
      <vt:lpstr>What if the Seller is a Trust?</vt:lpstr>
      <vt:lpstr>PowerPoint Presentation</vt:lpstr>
      <vt:lpstr>Step Two: Fill in the Entities information on section 2 of the RCSD-S form</vt:lpstr>
      <vt:lpstr>PowerPoint Presentation</vt:lpstr>
      <vt:lpstr>PowerPoint Presentation</vt:lpstr>
      <vt:lpstr>PowerPoint Presentation</vt:lpstr>
      <vt:lpstr>Step One: Send for signatures: Click eSign </vt:lpstr>
      <vt:lpstr>Step Two: Select forms</vt:lpstr>
      <vt:lpstr>PowerPoint Presentation</vt:lpstr>
      <vt:lpstr>PowerPoint Presentation</vt:lpstr>
      <vt:lpstr>PowerPoint Presentation</vt:lpstr>
      <vt:lpstr>Steps Four and Five: Click and drag signers to change the signing order. Drag two signers on top of each other to prompt them to sign at the same time.</vt:lpstr>
      <vt:lpstr>Steps Six: Click and drop a Signature task for each signers. Click Send when finished.  Tip: With the signature highlighted, you will now notice that the Text Box and Checkbox icons are now available. Drag the desired icon over to the form.</vt:lpstr>
      <vt:lpstr>Email automatically sent to first signer</vt:lpstr>
      <vt:lpstr>Signing: Two ways to create a Signature Option one: Select a Signature Font</vt:lpstr>
      <vt:lpstr>Option two:  elect Draw Your Own Signature</vt:lpstr>
      <vt:lpstr>PowerPoint Presentation</vt:lpstr>
      <vt:lpstr>PowerPoint Presentation</vt:lpstr>
      <vt:lpstr>PowerPoint Presentation</vt:lpstr>
      <vt:lpstr>How to use zipLogix Digital Ink® from your Tablet device</vt:lpstr>
      <vt:lpstr>Access  zipForm® Mobile using the  FREE C.A.R. Legal Hotline App</vt:lpstr>
      <vt:lpstr>PowerPoint Presentation</vt:lpstr>
      <vt:lpstr>Step Two: Fill out the Buyer’s information on section 1-A of the RPA-CA form</vt:lpstr>
      <vt:lpstr>Step Three: Fill in the Entities information on section 2 of the RCSD form</vt:lpstr>
      <vt:lpstr>PowerPoint Presentation</vt:lpstr>
      <vt:lpstr>PowerPoint Presentation</vt:lpstr>
      <vt:lpstr>PowerPoint Presentation</vt:lpstr>
      <vt:lpstr>PowerPoint Presentation</vt:lpstr>
      <vt:lpstr>Steps Six: Click and drop a Signature task for each signers. Click Send when finished.  Tip: With the signature highlighted, you will now notice that the Text Box and Checkbox icons are now available. Drag the desired icon over to the form.</vt:lpstr>
      <vt:lpstr>Email automatically sent to first signer</vt:lpstr>
      <vt:lpstr>Signing: Two ways to create a Signature Option one: Select a Signature Font</vt:lpstr>
      <vt:lpstr>Option two:  elect Draw Your Own Signature</vt:lpstr>
      <vt:lpstr>PowerPoint Presentation</vt:lpstr>
      <vt:lpstr>PowerPoint Presentation</vt:lpstr>
      <vt:lpstr>Enable zipLogix Digital Ink® </vt:lpstr>
      <vt:lpstr>zipLogix Digital Ink® System Requirements </vt:lpstr>
      <vt:lpstr>Thank You</vt:lpstr>
      <vt:lpstr>Questions?</vt:lpstr>
      <vt:lpstr>Announcements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Miraglio</dc:creator>
  <cp:lastModifiedBy>Candice McCarty</cp:lastModifiedBy>
  <cp:revision>56</cp:revision>
  <dcterms:created xsi:type="dcterms:W3CDTF">2016-01-06T18:15:06Z</dcterms:created>
  <dcterms:modified xsi:type="dcterms:W3CDTF">2016-03-01T18:08:14Z</dcterms:modified>
</cp:coreProperties>
</file>